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7"/>
  </p:notesMasterIdLst>
  <p:handoutMasterIdLst>
    <p:handoutMasterId r:id="rId88"/>
  </p:handoutMasterIdLst>
  <p:sldIdLst>
    <p:sldId id="256" r:id="rId2"/>
    <p:sldId id="1071" r:id="rId3"/>
    <p:sldId id="1072" r:id="rId4"/>
    <p:sldId id="1073" r:id="rId5"/>
    <p:sldId id="1074" r:id="rId6"/>
    <p:sldId id="1075" r:id="rId7"/>
    <p:sldId id="1076" r:id="rId8"/>
    <p:sldId id="1077" r:id="rId9"/>
    <p:sldId id="1024" r:id="rId10"/>
    <p:sldId id="989" r:id="rId11"/>
    <p:sldId id="991" r:id="rId12"/>
    <p:sldId id="990" r:id="rId13"/>
    <p:sldId id="992" r:id="rId14"/>
    <p:sldId id="994" r:id="rId15"/>
    <p:sldId id="995" r:id="rId16"/>
    <p:sldId id="997" r:id="rId17"/>
    <p:sldId id="999" r:id="rId18"/>
    <p:sldId id="998" r:id="rId19"/>
    <p:sldId id="1000" r:id="rId20"/>
    <p:sldId id="1001" r:id="rId21"/>
    <p:sldId id="1002" r:id="rId22"/>
    <p:sldId id="1003" r:id="rId23"/>
    <p:sldId id="1004" r:id="rId24"/>
    <p:sldId id="1005" r:id="rId25"/>
    <p:sldId id="1006" r:id="rId26"/>
    <p:sldId id="1007" r:id="rId27"/>
    <p:sldId id="1008" r:id="rId28"/>
    <p:sldId id="1009" r:id="rId29"/>
    <p:sldId id="1011" r:id="rId30"/>
    <p:sldId id="1012" r:id="rId31"/>
    <p:sldId id="1013" r:id="rId32"/>
    <p:sldId id="1025" r:id="rId33"/>
    <p:sldId id="1014" r:id="rId34"/>
    <p:sldId id="1026" r:id="rId35"/>
    <p:sldId id="1015" r:id="rId36"/>
    <p:sldId id="1016" r:id="rId37"/>
    <p:sldId id="1017" r:id="rId38"/>
    <p:sldId id="1019" r:id="rId39"/>
    <p:sldId id="1018" r:id="rId40"/>
    <p:sldId id="1020" r:id="rId41"/>
    <p:sldId id="1021" r:id="rId42"/>
    <p:sldId id="993" r:id="rId43"/>
    <p:sldId id="1070" r:id="rId44"/>
    <p:sldId id="1027" r:id="rId45"/>
    <p:sldId id="1028" r:id="rId46"/>
    <p:sldId id="1030" r:id="rId47"/>
    <p:sldId id="1029" r:id="rId48"/>
    <p:sldId id="1032" r:id="rId49"/>
    <p:sldId id="1031" r:id="rId50"/>
    <p:sldId id="1033" r:id="rId51"/>
    <p:sldId id="1034" r:id="rId52"/>
    <p:sldId id="1035" r:id="rId53"/>
    <p:sldId id="1036" r:id="rId54"/>
    <p:sldId id="1037" r:id="rId55"/>
    <p:sldId id="1038" r:id="rId56"/>
    <p:sldId id="1039" r:id="rId57"/>
    <p:sldId id="1041" r:id="rId58"/>
    <p:sldId id="1043" r:id="rId59"/>
    <p:sldId id="1042" r:id="rId60"/>
    <p:sldId id="1044" r:id="rId61"/>
    <p:sldId id="1045" r:id="rId62"/>
    <p:sldId id="1050" r:id="rId63"/>
    <p:sldId id="1047" r:id="rId64"/>
    <p:sldId id="1048" r:id="rId65"/>
    <p:sldId id="1049" r:id="rId66"/>
    <p:sldId id="1051" r:id="rId67"/>
    <p:sldId id="1052" r:id="rId68"/>
    <p:sldId id="1053" r:id="rId69"/>
    <p:sldId id="1054" r:id="rId70"/>
    <p:sldId id="1055" r:id="rId71"/>
    <p:sldId id="1056" r:id="rId72"/>
    <p:sldId id="1057" r:id="rId73"/>
    <p:sldId id="1058" r:id="rId74"/>
    <p:sldId id="1059" r:id="rId75"/>
    <p:sldId id="1060" r:id="rId76"/>
    <p:sldId id="1061" r:id="rId77"/>
    <p:sldId id="608" r:id="rId78"/>
    <p:sldId id="1062" r:id="rId79"/>
    <p:sldId id="1063" r:id="rId80"/>
    <p:sldId id="1065" r:id="rId81"/>
    <p:sldId id="1066" r:id="rId82"/>
    <p:sldId id="1067" r:id="rId83"/>
    <p:sldId id="1068" r:id="rId84"/>
    <p:sldId id="1069" r:id="rId85"/>
    <p:sldId id="270" r:id="rId86"/>
  </p:sldIdLst>
  <p:sldSz cx="14630400" cy="82296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731461"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46292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2194381"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92584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3657299"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4388760"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5120219"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5851680" algn="l" defTabSz="146292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5" autoAdjust="0"/>
    <p:restoredTop sz="88349" autoAdjust="0"/>
  </p:normalViewPr>
  <p:slideViewPr>
    <p:cSldViewPr>
      <p:cViewPr varScale="1">
        <p:scale>
          <a:sx n="66" d="100"/>
          <a:sy n="66" d="100"/>
        </p:scale>
        <p:origin x="860" y="52"/>
      </p:cViewPr>
      <p:guideLst>
        <p:guide orient="horz" pos="2592"/>
        <p:guide pos="4608"/>
      </p:guideLst>
    </p:cSldViewPr>
  </p:slideViewPr>
  <p:outlineViewPr>
    <p:cViewPr>
      <p:scale>
        <a:sx n="20" d="100"/>
        <a:sy n="20"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es Wong" userId="ffaff864a26d44c2" providerId="LiveId" clId="{ABD36E3F-2831-4480-B940-AE7F65CD3ACF}"/>
    <pc:docChg chg="undo custSel modSld">
      <pc:chgData name="Jones Wong" userId="ffaff864a26d44c2" providerId="LiveId" clId="{ABD36E3F-2831-4480-B940-AE7F65CD3ACF}" dt="2024-05-27T10:51:57.295" v="428" actId="20577"/>
      <pc:docMkLst>
        <pc:docMk/>
      </pc:docMkLst>
      <pc:sldChg chg="modSp mod">
        <pc:chgData name="Jones Wong" userId="ffaff864a26d44c2" providerId="LiveId" clId="{ABD36E3F-2831-4480-B940-AE7F65CD3ACF}" dt="2024-05-20T01:41:25.034" v="49" actId="20577"/>
        <pc:sldMkLst>
          <pc:docMk/>
          <pc:sldMk cId="0" sldId="256"/>
        </pc:sldMkLst>
        <pc:spChg chg="mod">
          <ac:chgData name="Jones Wong" userId="ffaff864a26d44c2" providerId="LiveId" clId="{ABD36E3F-2831-4480-B940-AE7F65CD3ACF}" dt="2024-05-20T01:41:25.034" v="49" actId="20577"/>
          <ac:spMkLst>
            <pc:docMk/>
            <pc:sldMk cId="0" sldId="256"/>
            <ac:spMk id="7" creationId="{00000000-0000-0000-0000-000000000000}"/>
          </ac:spMkLst>
        </pc:spChg>
        <pc:spChg chg="mod">
          <ac:chgData name="Jones Wong" userId="ffaff864a26d44c2" providerId="LiveId" clId="{ABD36E3F-2831-4480-B940-AE7F65CD3ACF}" dt="2024-05-20T01:41:13.578" v="29" actId="20577"/>
          <ac:spMkLst>
            <pc:docMk/>
            <pc:sldMk cId="0" sldId="256"/>
            <ac:spMk id="9" creationId="{00000000-0000-0000-0000-000000000000}"/>
          </ac:spMkLst>
        </pc:spChg>
      </pc:sldChg>
      <pc:sldChg chg="modSp mod">
        <pc:chgData name="Jones Wong" userId="ffaff864a26d44c2" providerId="LiveId" clId="{ABD36E3F-2831-4480-B940-AE7F65CD3ACF}" dt="2024-05-27T03:36:01.811" v="254" actId="20577"/>
        <pc:sldMkLst>
          <pc:docMk/>
          <pc:sldMk cId="3015043675" sldId="989"/>
        </pc:sldMkLst>
        <pc:spChg chg="mod">
          <ac:chgData name="Jones Wong" userId="ffaff864a26d44c2" providerId="LiveId" clId="{ABD36E3F-2831-4480-B940-AE7F65CD3ACF}" dt="2024-05-27T03:36:01.811" v="254" actId="20577"/>
          <ac:spMkLst>
            <pc:docMk/>
            <pc:sldMk cId="3015043675" sldId="989"/>
            <ac:spMk id="3" creationId="{4F652750-9474-1A43-9A0D-A219BF9F4CC7}"/>
          </ac:spMkLst>
        </pc:spChg>
      </pc:sldChg>
      <pc:sldChg chg="modSp mod">
        <pc:chgData name="Jones Wong" userId="ffaff864a26d44c2" providerId="LiveId" clId="{ABD36E3F-2831-4480-B940-AE7F65CD3ACF}" dt="2024-05-27T04:03:50.075" v="389" actId="20577"/>
        <pc:sldMkLst>
          <pc:docMk/>
          <pc:sldMk cId="2440032878" sldId="990"/>
        </pc:sldMkLst>
        <pc:spChg chg="mod">
          <ac:chgData name="Jones Wong" userId="ffaff864a26d44c2" providerId="LiveId" clId="{ABD36E3F-2831-4480-B940-AE7F65CD3ACF}" dt="2024-05-27T04:03:50.075" v="389" actId="20577"/>
          <ac:spMkLst>
            <pc:docMk/>
            <pc:sldMk cId="2440032878" sldId="990"/>
            <ac:spMk id="3" creationId="{4F652750-9474-1A43-9A0D-A219BF9F4CC7}"/>
          </ac:spMkLst>
        </pc:spChg>
      </pc:sldChg>
      <pc:sldChg chg="modSp mod modNotesTx">
        <pc:chgData name="Jones Wong" userId="ffaff864a26d44c2" providerId="LiveId" clId="{ABD36E3F-2831-4480-B940-AE7F65CD3ACF}" dt="2024-05-27T03:57:52.033" v="387"/>
        <pc:sldMkLst>
          <pc:docMk/>
          <pc:sldMk cId="2390077884" sldId="991"/>
        </pc:sldMkLst>
        <pc:spChg chg="mod">
          <ac:chgData name="Jones Wong" userId="ffaff864a26d44c2" providerId="LiveId" clId="{ABD36E3F-2831-4480-B940-AE7F65CD3ACF}" dt="2024-05-27T03:51:19.747" v="274" actId="20577"/>
          <ac:spMkLst>
            <pc:docMk/>
            <pc:sldMk cId="2390077884" sldId="991"/>
            <ac:spMk id="3" creationId="{D1CFEF8A-DD3A-2545-80E0-866B74FD325F}"/>
          </ac:spMkLst>
        </pc:spChg>
      </pc:sldChg>
      <pc:sldChg chg="modSp mod">
        <pc:chgData name="Jones Wong" userId="ffaff864a26d44c2" providerId="LiveId" clId="{ABD36E3F-2831-4480-B940-AE7F65CD3ACF}" dt="2024-05-27T04:51:24.841" v="391" actId="20577"/>
        <pc:sldMkLst>
          <pc:docMk/>
          <pc:sldMk cId="1870770165" sldId="1000"/>
        </pc:sldMkLst>
        <pc:spChg chg="mod">
          <ac:chgData name="Jones Wong" userId="ffaff864a26d44c2" providerId="LiveId" clId="{ABD36E3F-2831-4480-B940-AE7F65CD3ACF}" dt="2024-05-27T04:51:24.841" v="391" actId="20577"/>
          <ac:spMkLst>
            <pc:docMk/>
            <pc:sldMk cId="1870770165" sldId="1000"/>
            <ac:spMk id="3" creationId="{9230C75B-B98F-6548-BC82-9FD3C339A924}"/>
          </ac:spMkLst>
        </pc:spChg>
      </pc:sldChg>
      <pc:sldChg chg="addSp modSp">
        <pc:chgData name="Jones Wong" userId="ffaff864a26d44c2" providerId="LiveId" clId="{ABD36E3F-2831-4480-B940-AE7F65CD3ACF}" dt="2024-05-27T05:05:16.403" v="396"/>
        <pc:sldMkLst>
          <pc:docMk/>
          <pc:sldMk cId="3217611067" sldId="1002"/>
        </pc:sldMkLst>
        <pc:spChg chg="add mod">
          <ac:chgData name="Jones Wong" userId="ffaff864a26d44c2" providerId="LiveId" clId="{ABD36E3F-2831-4480-B940-AE7F65CD3ACF}" dt="2024-05-27T05:05:16.403" v="396"/>
          <ac:spMkLst>
            <pc:docMk/>
            <pc:sldMk cId="3217611067" sldId="1002"/>
            <ac:spMk id="7" creationId="{2FC5F30F-5CEE-48A6-A5F4-4321BAB08831}"/>
          </ac:spMkLst>
        </pc:spChg>
      </pc:sldChg>
      <pc:sldChg chg="addSp modSp mod">
        <pc:chgData name="Jones Wong" userId="ffaff864a26d44c2" providerId="LiveId" clId="{ABD36E3F-2831-4480-B940-AE7F65CD3ACF}" dt="2024-05-27T05:05:31.080" v="406" actId="1036"/>
        <pc:sldMkLst>
          <pc:docMk/>
          <pc:sldMk cId="1130469741" sldId="1003"/>
        </pc:sldMkLst>
        <pc:spChg chg="add mod">
          <ac:chgData name="Jones Wong" userId="ffaff864a26d44c2" providerId="LiveId" clId="{ABD36E3F-2831-4480-B940-AE7F65CD3ACF}" dt="2024-05-27T05:05:31.080" v="406" actId="1036"/>
          <ac:spMkLst>
            <pc:docMk/>
            <pc:sldMk cId="1130469741" sldId="1003"/>
            <ac:spMk id="6" creationId="{F12888CB-C26A-4291-9C31-BABDA7EE12B2}"/>
          </ac:spMkLst>
        </pc:spChg>
      </pc:sldChg>
      <pc:sldChg chg="modSp mod modNotesTx">
        <pc:chgData name="Jones Wong" userId="ffaff864a26d44c2" providerId="LiveId" clId="{ABD36E3F-2831-4480-B940-AE7F65CD3ACF}" dt="2024-05-27T10:51:57.295" v="428" actId="20577"/>
        <pc:sldMkLst>
          <pc:docMk/>
          <pc:sldMk cId="2349657765" sldId="1005"/>
        </pc:sldMkLst>
        <pc:spChg chg="mod">
          <ac:chgData name="Jones Wong" userId="ffaff864a26d44c2" providerId="LiveId" clId="{ABD36E3F-2831-4480-B940-AE7F65CD3ACF}" dt="2024-05-27T10:51:57.295" v="428" actId="20577"/>
          <ac:spMkLst>
            <pc:docMk/>
            <pc:sldMk cId="2349657765" sldId="1005"/>
            <ac:spMk id="3" creationId="{40A4BB62-AD66-814E-ABB7-63E6D5ABDFE9}"/>
          </ac:spMkLst>
        </pc:spChg>
      </pc:sldChg>
      <pc:sldChg chg="modNotesTx">
        <pc:chgData name="Jones Wong" userId="ffaff864a26d44c2" providerId="LiveId" clId="{ABD36E3F-2831-4480-B940-AE7F65CD3ACF}" dt="2024-05-26T13:11:00.676" v="124" actId="20577"/>
        <pc:sldMkLst>
          <pc:docMk/>
          <pc:sldMk cId="2694751567" sldId="1009"/>
        </pc:sldMkLst>
      </pc:sldChg>
      <pc:sldChg chg="modNotesTx">
        <pc:chgData name="Jones Wong" userId="ffaff864a26d44c2" providerId="LiveId" clId="{ABD36E3F-2831-4480-B940-AE7F65CD3ACF}" dt="2024-05-26T13:17:36.115" v="129" actId="5793"/>
        <pc:sldMkLst>
          <pc:docMk/>
          <pc:sldMk cId="3072787062" sldId="1013"/>
        </pc:sldMkLst>
      </pc:sldChg>
      <pc:sldChg chg="modNotesTx">
        <pc:chgData name="Jones Wong" userId="ffaff864a26d44c2" providerId="LiveId" clId="{ABD36E3F-2831-4480-B940-AE7F65CD3ACF}" dt="2024-05-27T05:31:55.648" v="425" actId="20577"/>
        <pc:sldMkLst>
          <pc:docMk/>
          <pc:sldMk cId="2317216123" sldId="1020"/>
        </pc:sldMkLst>
      </pc:sldChg>
      <pc:sldChg chg="modNotesTx">
        <pc:chgData name="Jones Wong" userId="ffaff864a26d44c2" providerId="LiveId" clId="{ABD36E3F-2831-4480-B940-AE7F65CD3ACF}" dt="2024-05-26T13:49:07.123" v="173" actId="20577"/>
        <pc:sldMkLst>
          <pc:docMk/>
          <pc:sldMk cId="3648542448" sldId="1021"/>
        </pc:sldMkLst>
      </pc:sldChg>
      <pc:sldChg chg="modNotesTx">
        <pc:chgData name="Jones Wong" userId="ffaff864a26d44c2" providerId="LiveId" clId="{ABD36E3F-2831-4480-B940-AE7F65CD3ACF}" dt="2024-05-26T13:54:43.162" v="192" actId="20577"/>
        <pc:sldMkLst>
          <pc:docMk/>
          <pc:sldMk cId="3985098926" sldId="1027"/>
        </pc:sldMkLst>
      </pc:sldChg>
      <pc:sldChg chg="modNotesTx">
        <pc:chgData name="Jones Wong" userId="ffaff864a26d44c2" providerId="LiveId" clId="{ABD36E3F-2831-4480-B940-AE7F65CD3ACF}" dt="2024-05-26T15:34:50.030" v="204" actId="20577"/>
        <pc:sldMkLst>
          <pc:docMk/>
          <pc:sldMk cId="4139369727" sldId="1031"/>
        </pc:sldMkLst>
      </pc:sldChg>
      <pc:sldChg chg="modNotesTx">
        <pc:chgData name="Jones Wong" userId="ffaff864a26d44c2" providerId="LiveId" clId="{ABD36E3F-2831-4480-B940-AE7F65CD3ACF}" dt="2024-05-27T04:56:21.791" v="394"/>
        <pc:sldMkLst>
          <pc:docMk/>
          <pc:sldMk cId="1524596436" sldId="1076"/>
        </pc:sldMkLst>
      </pc:sldChg>
      <pc:sldChg chg="modNotesTx">
        <pc:chgData name="Jones Wong" userId="ffaff864a26d44c2" providerId="LiveId" clId="{ABD36E3F-2831-4480-B940-AE7F65CD3ACF}" dt="2024-05-27T03:35:04.027" v="253"/>
        <pc:sldMkLst>
          <pc:docMk/>
          <pc:sldMk cId="1071244314" sldId="107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646196233119042E-2"/>
          <c:y val="2.3921568627450981E-2"/>
          <c:w val="0.91519044180276277"/>
          <c:h val="0.77766558591940727"/>
        </c:manualLayout>
      </c:layout>
      <c:lineChart>
        <c:grouping val="standard"/>
        <c:varyColors val="0"/>
        <c:ser>
          <c:idx val="0"/>
          <c:order val="0"/>
          <c:tx>
            <c:v>P=25%</c:v>
          </c:tx>
          <c:spPr>
            <a:ln w="28575" cap="rnd">
              <a:solidFill>
                <a:schemeClr val="accent1"/>
              </a:solidFill>
              <a:round/>
            </a:ln>
            <a:effectLst/>
          </c:spPr>
          <c:marker>
            <c:symbol val="none"/>
          </c:marker>
          <c:cat>
            <c:numRef>
              <c:f>Sheet2!$B:$B</c:f>
              <c:numCache>
                <c:formatCode>General</c:formatCode>
                <c:ptCount val="1048576"/>
                <c:pt idx="0">
                  <c:v>2</c:v>
                </c:pt>
                <c:pt idx="1">
                  <c:v>4</c:v>
                </c:pt>
                <c:pt idx="2">
                  <c:v>8</c:v>
                </c:pt>
                <c:pt idx="3">
                  <c:v>16</c:v>
                </c:pt>
                <c:pt idx="4">
                  <c:v>32</c:v>
                </c:pt>
                <c:pt idx="5">
                  <c:v>64</c:v>
                </c:pt>
                <c:pt idx="6">
                  <c:v>128</c:v>
                </c:pt>
                <c:pt idx="7">
                  <c:v>256</c:v>
                </c:pt>
                <c:pt idx="8">
                  <c:v>512</c:v>
                </c:pt>
                <c:pt idx="9">
                  <c:v>1024</c:v>
                </c:pt>
                <c:pt idx="10">
                  <c:v>2048</c:v>
                </c:pt>
                <c:pt idx="11">
                  <c:v>4096</c:v>
                </c:pt>
                <c:pt idx="12">
                  <c:v>8192</c:v>
                </c:pt>
                <c:pt idx="13">
                  <c:v>16384</c:v>
                </c:pt>
                <c:pt idx="14">
                  <c:v>32768</c:v>
                </c:pt>
                <c:pt idx="15">
                  <c:v>65536</c:v>
                </c:pt>
                <c:pt idx="16">
                  <c:v>131072</c:v>
                </c:pt>
                <c:pt idx="17">
                  <c:v>262144</c:v>
                </c:pt>
                <c:pt idx="18">
                  <c:v>524288</c:v>
                </c:pt>
                <c:pt idx="19">
                  <c:v>1048576</c:v>
                </c:pt>
                <c:pt idx="20">
                  <c:v>2097152</c:v>
                </c:pt>
                <c:pt idx="21">
                  <c:v>4194304</c:v>
                </c:pt>
                <c:pt idx="22">
                  <c:v>8388608</c:v>
                </c:pt>
                <c:pt idx="23">
                  <c:v>16777216</c:v>
                </c:pt>
                <c:pt idx="24">
                  <c:v>33554432</c:v>
                </c:pt>
                <c:pt idx="25">
                  <c:v>67108864</c:v>
                </c:pt>
                <c:pt idx="26">
                  <c:v>134217728</c:v>
                </c:pt>
                <c:pt idx="27">
                  <c:v>268435456</c:v>
                </c:pt>
                <c:pt idx="28">
                  <c:v>536870912</c:v>
                </c:pt>
                <c:pt idx="29">
                  <c:v>1073741824</c:v>
                </c:pt>
                <c:pt idx="30">
                  <c:v>2147483648</c:v>
                </c:pt>
                <c:pt idx="31">
                  <c:v>4294967296</c:v>
                </c:pt>
                <c:pt idx="32">
                  <c:v>8589934592</c:v>
                </c:pt>
                <c:pt idx="33">
                  <c:v>17179869184</c:v>
                </c:pt>
              </c:numCache>
            </c:numRef>
          </c:cat>
          <c:val>
            <c:numRef>
              <c:f>Sheet2!$C$1:$C$14</c:f>
              <c:numCache>
                <c:formatCode>General</c:formatCode>
                <c:ptCount val="14"/>
                <c:pt idx="0">
                  <c:v>1.1428571428571428</c:v>
                </c:pt>
                <c:pt idx="1">
                  <c:v>1.2307692307692308</c:v>
                </c:pt>
                <c:pt idx="2">
                  <c:v>1.28</c:v>
                </c:pt>
                <c:pt idx="3">
                  <c:v>1.3061224489795917</c:v>
                </c:pt>
                <c:pt idx="4">
                  <c:v>1.3195876288659794</c:v>
                </c:pt>
                <c:pt idx="5">
                  <c:v>1.3264248704663213</c:v>
                </c:pt>
                <c:pt idx="6">
                  <c:v>1.3298701298701299</c:v>
                </c:pt>
                <c:pt idx="7">
                  <c:v>1.3315994798439532</c:v>
                </c:pt>
                <c:pt idx="8">
                  <c:v>1.332465842550423</c:v>
                </c:pt>
                <c:pt idx="9">
                  <c:v>1.3328994467946631</c:v>
                </c:pt>
                <c:pt idx="10">
                  <c:v>1.3331163547599674</c:v>
                </c:pt>
                <c:pt idx="11">
                  <c:v>1.3332248352184881</c:v>
                </c:pt>
                <c:pt idx="12">
                  <c:v>1.3332790820686007</c:v>
                </c:pt>
                <c:pt idx="13">
                  <c:v>1.3333062071491057</c:v>
                </c:pt>
              </c:numCache>
            </c:numRef>
          </c:val>
          <c:smooth val="0"/>
          <c:extLst>
            <c:ext xmlns:c16="http://schemas.microsoft.com/office/drawing/2014/chart" uri="{C3380CC4-5D6E-409C-BE32-E72D297353CC}">
              <c16:uniqueId val="{00000000-9235-1A4E-A76E-05C3DDC5F393}"/>
            </c:ext>
          </c:extLst>
        </c:ser>
        <c:ser>
          <c:idx val="1"/>
          <c:order val="1"/>
          <c:tx>
            <c:v>P=50%</c:v>
          </c:tx>
          <c:spPr>
            <a:ln w="28575" cap="rnd">
              <a:solidFill>
                <a:schemeClr val="accent2"/>
              </a:solidFill>
              <a:round/>
            </a:ln>
            <a:effectLst/>
          </c:spPr>
          <c:marker>
            <c:symbol val="none"/>
          </c:marker>
          <c:cat>
            <c:numRef>
              <c:f>Sheet2!$B:$B</c:f>
              <c:numCache>
                <c:formatCode>General</c:formatCode>
                <c:ptCount val="1048576"/>
                <c:pt idx="0">
                  <c:v>2</c:v>
                </c:pt>
                <c:pt idx="1">
                  <c:v>4</c:v>
                </c:pt>
                <c:pt idx="2">
                  <c:v>8</c:v>
                </c:pt>
                <c:pt idx="3">
                  <c:v>16</c:v>
                </c:pt>
                <c:pt idx="4">
                  <c:v>32</c:v>
                </c:pt>
                <c:pt idx="5">
                  <c:v>64</c:v>
                </c:pt>
                <c:pt idx="6">
                  <c:v>128</c:v>
                </c:pt>
                <c:pt idx="7">
                  <c:v>256</c:v>
                </c:pt>
                <c:pt idx="8">
                  <c:v>512</c:v>
                </c:pt>
                <c:pt idx="9">
                  <c:v>1024</c:v>
                </c:pt>
                <c:pt idx="10">
                  <c:v>2048</c:v>
                </c:pt>
                <c:pt idx="11">
                  <c:v>4096</c:v>
                </c:pt>
                <c:pt idx="12">
                  <c:v>8192</c:v>
                </c:pt>
                <c:pt idx="13">
                  <c:v>16384</c:v>
                </c:pt>
                <c:pt idx="14">
                  <c:v>32768</c:v>
                </c:pt>
                <c:pt idx="15">
                  <c:v>65536</c:v>
                </c:pt>
                <c:pt idx="16">
                  <c:v>131072</c:v>
                </c:pt>
                <c:pt idx="17">
                  <c:v>262144</c:v>
                </c:pt>
                <c:pt idx="18">
                  <c:v>524288</c:v>
                </c:pt>
                <c:pt idx="19">
                  <c:v>1048576</c:v>
                </c:pt>
                <c:pt idx="20">
                  <c:v>2097152</c:v>
                </c:pt>
                <c:pt idx="21">
                  <c:v>4194304</c:v>
                </c:pt>
                <c:pt idx="22">
                  <c:v>8388608</c:v>
                </c:pt>
                <c:pt idx="23">
                  <c:v>16777216</c:v>
                </c:pt>
                <c:pt idx="24">
                  <c:v>33554432</c:v>
                </c:pt>
                <c:pt idx="25">
                  <c:v>67108864</c:v>
                </c:pt>
                <c:pt idx="26">
                  <c:v>134217728</c:v>
                </c:pt>
                <c:pt idx="27">
                  <c:v>268435456</c:v>
                </c:pt>
                <c:pt idx="28">
                  <c:v>536870912</c:v>
                </c:pt>
                <c:pt idx="29">
                  <c:v>1073741824</c:v>
                </c:pt>
                <c:pt idx="30">
                  <c:v>2147483648</c:v>
                </c:pt>
                <c:pt idx="31">
                  <c:v>4294967296</c:v>
                </c:pt>
                <c:pt idx="32">
                  <c:v>8589934592</c:v>
                </c:pt>
                <c:pt idx="33">
                  <c:v>17179869184</c:v>
                </c:pt>
              </c:numCache>
            </c:numRef>
          </c:cat>
          <c:val>
            <c:numRef>
              <c:f>Sheet2!$D$1:$D$14</c:f>
              <c:numCache>
                <c:formatCode>General</c:formatCode>
                <c:ptCount val="14"/>
                <c:pt idx="0">
                  <c:v>1.3333333333333333</c:v>
                </c:pt>
                <c:pt idx="1">
                  <c:v>1.6</c:v>
                </c:pt>
                <c:pt idx="2">
                  <c:v>1.7777777777777777</c:v>
                </c:pt>
                <c:pt idx="3">
                  <c:v>1.8823529411764706</c:v>
                </c:pt>
                <c:pt idx="4">
                  <c:v>1.9393939393939394</c:v>
                </c:pt>
                <c:pt idx="5">
                  <c:v>1.9692307692307693</c:v>
                </c:pt>
                <c:pt idx="6">
                  <c:v>1.9844961240310077</c:v>
                </c:pt>
                <c:pt idx="7">
                  <c:v>1.9922178988326849</c:v>
                </c:pt>
                <c:pt idx="8">
                  <c:v>1.996101364522417</c:v>
                </c:pt>
                <c:pt idx="9">
                  <c:v>1.9980487804878049</c:v>
                </c:pt>
                <c:pt idx="10">
                  <c:v>1.9990239141044412</c:v>
                </c:pt>
                <c:pt idx="11">
                  <c:v>1.9995118379301928</c:v>
                </c:pt>
                <c:pt idx="12">
                  <c:v>1.9997558891736849</c:v>
                </c:pt>
                <c:pt idx="13">
                  <c:v>1.9998779371376258</c:v>
                </c:pt>
              </c:numCache>
            </c:numRef>
          </c:val>
          <c:smooth val="0"/>
          <c:extLst>
            <c:ext xmlns:c16="http://schemas.microsoft.com/office/drawing/2014/chart" uri="{C3380CC4-5D6E-409C-BE32-E72D297353CC}">
              <c16:uniqueId val="{00000001-9235-1A4E-A76E-05C3DDC5F393}"/>
            </c:ext>
          </c:extLst>
        </c:ser>
        <c:ser>
          <c:idx val="2"/>
          <c:order val="2"/>
          <c:tx>
            <c:v>P=90%</c:v>
          </c:tx>
          <c:spPr>
            <a:ln w="28575" cap="rnd">
              <a:solidFill>
                <a:schemeClr val="accent3"/>
              </a:solidFill>
              <a:round/>
            </a:ln>
            <a:effectLst/>
          </c:spPr>
          <c:marker>
            <c:symbol val="none"/>
          </c:marker>
          <c:cat>
            <c:numRef>
              <c:f>Sheet2!$B:$B</c:f>
              <c:numCache>
                <c:formatCode>General</c:formatCode>
                <c:ptCount val="1048576"/>
                <c:pt idx="0">
                  <c:v>2</c:v>
                </c:pt>
                <c:pt idx="1">
                  <c:v>4</c:v>
                </c:pt>
                <c:pt idx="2">
                  <c:v>8</c:v>
                </c:pt>
                <c:pt idx="3">
                  <c:v>16</c:v>
                </c:pt>
                <c:pt idx="4">
                  <c:v>32</c:v>
                </c:pt>
                <c:pt idx="5">
                  <c:v>64</c:v>
                </c:pt>
                <c:pt idx="6">
                  <c:v>128</c:v>
                </c:pt>
                <c:pt idx="7">
                  <c:v>256</c:v>
                </c:pt>
                <c:pt idx="8">
                  <c:v>512</c:v>
                </c:pt>
                <c:pt idx="9">
                  <c:v>1024</c:v>
                </c:pt>
                <c:pt idx="10">
                  <c:v>2048</c:v>
                </c:pt>
                <c:pt idx="11">
                  <c:v>4096</c:v>
                </c:pt>
                <c:pt idx="12">
                  <c:v>8192</c:v>
                </c:pt>
                <c:pt idx="13">
                  <c:v>16384</c:v>
                </c:pt>
                <c:pt idx="14">
                  <c:v>32768</c:v>
                </c:pt>
                <c:pt idx="15">
                  <c:v>65536</c:v>
                </c:pt>
                <c:pt idx="16">
                  <c:v>131072</c:v>
                </c:pt>
                <c:pt idx="17">
                  <c:v>262144</c:v>
                </c:pt>
                <c:pt idx="18">
                  <c:v>524288</c:v>
                </c:pt>
                <c:pt idx="19">
                  <c:v>1048576</c:v>
                </c:pt>
                <c:pt idx="20">
                  <c:v>2097152</c:v>
                </c:pt>
                <c:pt idx="21">
                  <c:v>4194304</c:v>
                </c:pt>
                <c:pt idx="22">
                  <c:v>8388608</c:v>
                </c:pt>
                <c:pt idx="23">
                  <c:v>16777216</c:v>
                </c:pt>
                <c:pt idx="24">
                  <c:v>33554432</c:v>
                </c:pt>
                <c:pt idx="25">
                  <c:v>67108864</c:v>
                </c:pt>
                <c:pt idx="26">
                  <c:v>134217728</c:v>
                </c:pt>
                <c:pt idx="27">
                  <c:v>268435456</c:v>
                </c:pt>
                <c:pt idx="28">
                  <c:v>536870912</c:v>
                </c:pt>
                <c:pt idx="29">
                  <c:v>1073741824</c:v>
                </c:pt>
                <c:pt idx="30">
                  <c:v>2147483648</c:v>
                </c:pt>
                <c:pt idx="31">
                  <c:v>4294967296</c:v>
                </c:pt>
                <c:pt idx="32">
                  <c:v>8589934592</c:v>
                </c:pt>
                <c:pt idx="33">
                  <c:v>17179869184</c:v>
                </c:pt>
              </c:numCache>
            </c:numRef>
          </c:cat>
          <c:val>
            <c:numRef>
              <c:f>Sheet2!$E$1:$E$14</c:f>
              <c:numCache>
                <c:formatCode>General</c:formatCode>
                <c:ptCount val="14"/>
                <c:pt idx="0">
                  <c:v>1.8181818181818181</c:v>
                </c:pt>
                <c:pt idx="1">
                  <c:v>3.0769230769230775</c:v>
                </c:pt>
                <c:pt idx="2">
                  <c:v>4.7058823529411775</c:v>
                </c:pt>
                <c:pt idx="3">
                  <c:v>6.4000000000000012</c:v>
                </c:pt>
                <c:pt idx="4">
                  <c:v>7.8048780487804885</c:v>
                </c:pt>
                <c:pt idx="5">
                  <c:v>8.7671232876712342</c:v>
                </c:pt>
                <c:pt idx="6">
                  <c:v>9.343065693430658</c:v>
                </c:pt>
                <c:pt idx="7">
                  <c:v>9.6603773584905692</c:v>
                </c:pt>
                <c:pt idx="8">
                  <c:v>9.8272552783109433</c:v>
                </c:pt>
                <c:pt idx="9">
                  <c:v>9.9128751210067776</c:v>
                </c:pt>
                <c:pt idx="10">
                  <c:v>9.956246961594557</c:v>
                </c:pt>
                <c:pt idx="11">
                  <c:v>9.9780755176613916</c:v>
                </c:pt>
                <c:pt idx="12">
                  <c:v>9.9890257285696897</c:v>
                </c:pt>
                <c:pt idx="13">
                  <c:v>9.9945098517659989</c:v>
                </c:pt>
              </c:numCache>
            </c:numRef>
          </c:val>
          <c:smooth val="0"/>
          <c:extLst>
            <c:ext xmlns:c16="http://schemas.microsoft.com/office/drawing/2014/chart" uri="{C3380CC4-5D6E-409C-BE32-E72D297353CC}">
              <c16:uniqueId val="{00000002-9235-1A4E-A76E-05C3DDC5F393}"/>
            </c:ext>
          </c:extLst>
        </c:ser>
        <c:ser>
          <c:idx val="3"/>
          <c:order val="3"/>
          <c:tx>
            <c:v>P=95%</c:v>
          </c:tx>
          <c:spPr>
            <a:ln w="28575" cap="rnd">
              <a:solidFill>
                <a:schemeClr val="accent4"/>
              </a:solidFill>
              <a:round/>
            </a:ln>
            <a:effectLst/>
          </c:spPr>
          <c:marker>
            <c:symbol val="none"/>
          </c:marker>
          <c:cat>
            <c:numRef>
              <c:f>Sheet2!$B:$B</c:f>
              <c:numCache>
                <c:formatCode>General</c:formatCode>
                <c:ptCount val="1048576"/>
                <c:pt idx="0">
                  <c:v>2</c:v>
                </c:pt>
                <c:pt idx="1">
                  <c:v>4</c:v>
                </c:pt>
                <c:pt idx="2">
                  <c:v>8</c:v>
                </c:pt>
                <c:pt idx="3">
                  <c:v>16</c:v>
                </c:pt>
                <c:pt idx="4">
                  <c:v>32</c:v>
                </c:pt>
                <c:pt idx="5">
                  <c:v>64</c:v>
                </c:pt>
                <c:pt idx="6">
                  <c:v>128</c:v>
                </c:pt>
                <c:pt idx="7">
                  <c:v>256</c:v>
                </c:pt>
                <c:pt idx="8">
                  <c:v>512</c:v>
                </c:pt>
                <c:pt idx="9">
                  <c:v>1024</c:v>
                </c:pt>
                <c:pt idx="10">
                  <c:v>2048</c:v>
                </c:pt>
                <c:pt idx="11">
                  <c:v>4096</c:v>
                </c:pt>
                <c:pt idx="12">
                  <c:v>8192</c:v>
                </c:pt>
                <c:pt idx="13">
                  <c:v>16384</c:v>
                </c:pt>
                <c:pt idx="14">
                  <c:v>32768</c:v>
                </c:pt>
                <c:pt idx="15">
                  <c:v>65536</c:v>
                </c:pt>
                <c:pt idx="16">
                  <c:v>131072</c:v>
                </c:pt>
                <c:pt idx="17">
                  <c:v>262144</c:v>
                </c:pt>
                <c:pt idx="18">
                  <c:v>524288</c:v>
                </c:pt>
                <c:pt idx="19">
                  <c:v>1048576</c:v>
                </c:pt>
                <c:pt idx="20">
                  <c:v>2097152</c:v>
                </c:pt>
                <c:pt idx="21">
                  <c:v>4194304</c:v>
                </c:pt>
                <c:pt idx="22">
                  <c:v>8388608</c:v>
                </c:pt>
                <c:pt idx="23">
                  <c:v>16777216</c:v>
                </c:pt>
                <c:pt idx="24">
                  <c:v>33554432</c:v>
                </c:pt>
                <c:pt idx="25">
                  <c:v>67108864</c:v>
                </c:pt>
                <c:pt idx="26">
                  <c:v>134217728</c:v>
                </c:pt>
                <c:pt idx="27">
                  <c:v>268435456</c:v>
                </c:pt>
                <c:pt idx="28">
                  <c:v>536870912</c:v>
                </c:pt>
                <c:pt idx="29">
                  <c:v>1073741824</c:v>
                </c:pt>
                <c:pt idx="30">
                  <c:v>2147483648</c:v>
                </c:pt>
                <c:pt idx="31">
                  <c:v>4294967296</c:v>
                </c:pt>
                <c:pt idx="32">
                  <c:v>8589934592</c:v>
                </c:pt>
                <c:pt idx="33">
                  <c:v>17179869184</c:v>
                </c:pt>
              </c:numCache>
            </c:numRef>
          </c:cat>
          <c:val>
            <c:numRef>
              <c:f>Sheet2!$F$1:$F$14</c:f>
              <c:numCache>
                <c:formatCode>General</c:formatCode>
                <c:ptCount val="14"/>
                <c:pt idx="0">
                  <c:v>1.9047619047619047</c:v>
                </c:pt>
                <c:pt idx="1">
                  <c:v>3.4782608695652169</c:v>
                </c:pt>
                <c:pt idx="2">
                  <c:v>5.9259259259259247</c:v>
                </c:pt>
                <c:pt idx="3">
                  <c:v>9.1428571428571388</c:v>
                </c:pt>
                <c:pt idx="4">
                  <c:v>12.54901960784313</c:v>
                </c:pt>
                <c:pt idx="5">
                  <c:v>15.421686746987941</c:v>
                </c:pt>
                <c:pt idx="6">
                  <c:v>17.414965986394545</c:v>
                </c:pt>
                <c:pt idx="7">
                  <c:v>18.618181818181803</c:v>
                </c:pt>
                <c:pt idx="8">
                  <c:v>19.284369114877574</c:v>
                </c:pt>
                <c:pt idx="9">
                  <c:v>19.635666347075723</c:v>
                </c:pt>
                <c:pt idx="10">
                  <c:v>19.816158684083195</c:v>
                </c:pt>
                <c:pt idx="11">
                  <c:v>19.90765492102064</c:v>
                </c:pt>
                <c:pt idx="12">
                  <c:v>19.953720618682237</c:v>
                </c:pt>
                <c:pt idx="13">
                  <c:v>19.976833506065944</c:v>
                </c:pt>
              </c:numCache>
            </c:numRef>
          </c:val>
          <c:smooth val="0"/>
          <c:extLst>
            <c:ext xmlns:c16="http://schemas.microsoft.com/office/drawing/2014/chart" uri="{C3380CC4-5D6E-409C-BE32-E72D297353CC}">
              <c16:uniqueId val="{00000003-9235-1A4E-A76E-05C3DDC5F393}"/>
            </c:ext>
          </c:extLst>
        </c:ser>
        <c:dLbls>
          <c:showLegendKey val="0"/>
          <c:showVal val="0"/>
          <c:showCatName val="0"/>
          <c:showSerName val="0"/>
          <c:showPercent val="0"/>
          <c:showBubbleSize val="0"/>
        </c:dLbls>
        <c:smooth val="0"/>
        <c:axId val="774022639"/>
        <c:axId val="734204767"/>
      </c:lineChart>
      <c:catAx>
        <c:axId val="774022639"/>
        <c:scaling>
          <c:orientation val="minMax"/>
        </c:scaling>
        <c:delete val="0"/>
        <c:axPos val="b"/>
        <c:numFmt formatCode="General" sourceLinked="1"/>
        <c:majorTickMark val="none"/>
        <c:minorTickMark val="none"/>
        <c:tickLblPos val="nextTo"/>
        <c:spPr>
          <a:solidFill>
            <a:schemeClr val="bg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734204767"/>
        <c:crosses val="autoZero"/>
        <c:auto val="1"/>
        <c:lblAlgn val="ctr"/>
        <c:lblOffset val="100"/>
        <c:noMultiLvlLbl val="0"/>
      </c:catAx>
      <c:valAx>
        <c:axId val="734204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774022639"/>
        <c:crosses val="autoZero"/>
        <c:crossBetween val="between"/>
      </c:valAx>
      <c:spPr>
        <a:noFill/>
        <a:ln>
          <a:noFill/>
        </a:ln>
        <a:effectLst/>
      </c:spPr>
    </c:plotArea>
    <c:legend>
      <c:legendPos val="tr"/>
      <c:layout>
        <c:manualLayout>
          <c:xMode val="edge"/>
          <c:yMode val="edge"/>
          <c:x val="9.5613917162793674E-2"/>
          <c:y val="7.4201314007723562E-2"/>
          <c:w val="0.17246975225657768"/>
          <c:h val="0.3842780480465419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20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A7A476E1-26A7-4374-8E85-622F51A3D903}" type="datetimeFigureOut">
              <a:rPr lang="zh-CN" altLang="en-US"/>
              <a:pPr>
                <a:defRPr/>
              </a:pPr>
              <a:t>2024/05/27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9F41E9D-3057-429F-A72C-46641107623D}" type="slidenum">
              <a:rPr lang="zh-CN" altLang="en-US"/>
              <a:pPr>
                <a:defRPr/>
              </a:pPr>
              <a:t>‹#›</a:t>
            </a:fld>
            <a:endParaRPr lang="zh-CN" altLang="en-US"/>
          </a:p>
        </p:txBody>
      </p:sp>
    </p:spTree>
    <p:extLst>
      <p:ext uri="{BB962C8B-B14F-4D97-AF65-F5344CB8AC3E}">
        <p14:creationId xmlns:p14="http://schemas.microsoft.com/office/powerpoint/2010/main" val="48450682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35B7077-FE34-415F-9DF0-C8A90D96A5FC}" type="datetimeFigureOut">
              <a:rPr lang="zh-CN" altLang="en-US"/>
              <a:pPr>
                <a:defRPr/>
              </a:pPr>
              <a:t>2024/05/27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3078E79-19C6-4191-81AE-0E25ABA7708C}" type="slidenum">
              <a:rPr lang="zh-CN" altLang="en-US"/>
              <a:pPr>
                <a:defRPr/>
              </a:pPr>
              <a:t>‹#›</a:t>
            </a:fld>
            <a:endParaRPr lang="zh-CN" altLang="en-US"/>
          </a:p>
        </p:txBody>
      </p:sp>
    </p:spTree>
    <p:extLst>
      <p:ext uri="{BB962C8B-B14F-4D97-AF65-F5344CB8AC3E}">
        <p14:creationId xmlns:p14="http://schemas.microsoft.com/office/powerpoint/2010/main" val="29245472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920" kern="1200">
        <a:solidFill>
          <a:schemeClr val="tx1"/>
        </a:solidFill>
        <a:latin typeface="+mn-lt"/>
        <a:ea typeface="+mn-ea"/>
        <a:cs typeface="+mn-cs"/>
      </a:defRPr>
    </a:lvl1pPr>
    <a:lvl2pPr marL="731461" algn="l" rtl="0" eaLnBrk="0" fontAlgn="base" hangingPunct="0">
      <a:spcBef>
        <a:spcPct val="30000"/>
      </a:spcBef>
      <a:spcAft>
        <a:spcPct val="0"/>
      </a:spcAft>
      <a:defRPr sz="1920" kern="1200">
        <a:solidFill>
          <a:schemeClr val="tx1"/>
        </a:solidFill>
        <a:latin typeface="+mn-lt"/>
        <a:ea typeface="+mn-ea"/>
        <a:cs typeface="+mn-cs"/>
      </a:defRPr>
    </a:lvl2pPr>
    <a:lvl3pPr marL="1462920" algn="l" rtl="0" eaLnBrk="0" fontAlgn="base" hangingPunct="0">
      <a:spcBef>
        <a:spcPct val="30000"/>
      </a:spcBef>
      <a:spcAft>
        <a:spcPct val="0"/>
      </a:spcAft>
      <a:defRPr sz="1920" kern="1200">
        <a:solidFill>
          <a:schemeClr val="tx1"/>
        </a:solidFill>
        <a:latin typeface="+mn-lt"/>
        <a:ea typeface="+mn-ea"/>
        <a:cs typeface="+mn-cs"/>
      </a:defRPr>
    </a:lvl3pPr>
    <a:lvl4pPr marL="2194381" algn="l" rtl="0" eaLnBrk="0" fontAlgn="base" hangingPunct="0">
      <a:spcBef>
        <a:spcPct val="30000"/>
      </a:spcBef>
      <a:spcAft>
        <a:spcPct val="0"/>
      </a:spcAft>
      <a:defRPr sz="1920" kern="1200">
        <a:solidFill>
          <a:schemeClr val="tx1"/>
        </a:solidFill>
        <a:latin typeface="+mn-lt"/>
        <a:ea typeface="+mn-ea"/>
        <a:cs typeface="+mn-cs"/>
      </a:defRPr>
    </a:lvl4pPr>
    <a:lvl5pPr marL="2925840" algn="l" rtl="0" eaLnBrk="0" fontAlgn="base" hangingPunct="0">
      <a:spcBef>
        <a:spcPct val="30000"/>
      </a:spcBef>
      <a:spcAft>
        <a:spcPct val="0"/>
      </a:spcAft>
      <a:defRPr sz="1920" kern="1200">
        <a:solidFill>
          <a:schemeClr val="tx1"/>
        </a:solidFill>
        <a:latin typeface="+mn-lt"/>
        <a:ea typeface="+mn-ea"/>
        <a:cs typeface="+mn-cs"/>
      </a:defRPr>
    </a:lvl5pPr>
    <a:lvl6pPr marL="3657299" algn="l" defTabSz="1462920" rtl="0" eaLnBrk="1" latinLnBrk="0" hangingPunct="1">
      <a:defRPr sz="1920" kern="1200">
        <a:solidFill>
          <a:schemeClr val="tx1"/>
        </a:solidFill>
        <a:latin typeface="+mn-lt"/>
        <a:ea typeface="+mn-ea"/>
        <a:cs typeface="+mn-cs"/>
      </a:defRPr>
    </a:lvl6pPr>
    <a:lvl7pPr marL="4388760" algn="l" defTabSz="1462920" rtl="0" eaLnBrk="1" latinLnBrk="0" hangingPunct="1">
      <a:defRPr sz="1920" kern="1200">
        <a:solidFill>
          <a:schemeClr val="tx1"/>
        </a:solidFill>
        <a:latin typeface="+mn-lt"/>
        <a:ea typeface="+mn-ea"/>
        <a:cs typeface="+mn-cs"/>
      </a:defRPr>
    </a:lvl7pPr>
    <a:lvl8pPr marL="5120219" algn="l" defTabSz="1462920" rtl="0" eaLnBrk="1" latinLnBrk="0" hangingPunct="1">
      <a:defRPr sz="1920" kern="1200">
        <a:solidFill>
          <a:schemeClr val="tx1"/>
        </a:solidFill>
        <a:latin typeface="+mn-lt"/>
        <a:ea typeface="+mn-ea"/>
        <a:cs typeface="+mn-cs"/>
      </a:defRPr>
    </a:lvl8pPr>
    <a:lvl9pPr marL="5851680" algn="l" defTabSz="14629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2175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47521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不存在</a:t>
            </a:r>
            <a:r>
              <a:rPr lang="en-US" altLang="zh-CN" dirty="0"/>
              <a:t>?</a:t>
            </a:r>
            <a:endParaRPr lang="zh-CN" altLang="en-US" dirty="0"/>
          </a:p>
        </p:txBody>
      </p:sp>
    </p:spTree>
    <p:extLst>
      <p:ext uri="{BB962C8B-B14F-4D97-AF65-F5344CB8AC3E}">
        <p14:creationId xmlns:p14="http://schemas.microsoft.com/office/powerpoint/2010/main" val="2744476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003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Computational intensity: </a:t>
            </a:r>
            <a:r>
              <a:rPr lang="en-US" altLang="zh-CN" sz="1800" b="0" i="0" dirty="0">
                <a:solidFill>
                  <a:srgbClr val="000000"/>
                </a:solidFill>
                <a:effectLst/>
                <a:latin typeface="AdvP6F00"/>
              </a:rPr>
              <a:t>the number of FLOPs performed for each byte access from the global memory within a region of a program</a:t>
            </a:r>
            <a:r>
              <a:rPr lang="en-US" altLang="zh-CN" dirty="0"/>
              <a:t>.</a:t>
            </a:r>
          </a:p>
          <a:p>
            <a:endParaRPr lang="en-US" altLang="zh-CN" dirty="0"/>
          </a:p>
          <a:p>
            <a:r>
              <a:rPr lang="en-US" altLang="zh-CN" dirty="0"/>
              <a:t>In CUDA, each thread has access to a certain amount of register space for storing variables and intermediate computations. However, the number of registers per thread is limited, and if a kernel uses too many registers per thread, it can lead to register spilling, where some register values must be stored in slower memory, such as local memory or global memory.</a:t>
            </a:r>
            <a:endParaRPr lang="zh-CN" altLang="en-US" dirty="0"/>
          </a:p>
        </p:txBody>
      </p:sp>
    </p:spTree>
    <p:extLst>
      <p:ext uri="{BB962C8B-B14F-4D97-AF65-F5344CB8AC3E}">
        <p14:creationId xmlns:p14="http://schemas.microsoft.com/office/powerpoint/2010/main" val="3980441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分析性能瓶颈， 查看内存使用情况，评估并行性，优化指引，时间线分析</a:t>
            </a:r>
          </a:p>
        </p:txBody>
      </p:sp>
    </p:spTree>
    <p:extLst>
      <p:ext uri="{BB962C8B-B14F-4D97-AF65-F5344CB8AC3E}">
        <p14:creationId xmlns:p14="http://schemas.microsoft.com/office/powerpoint/2010/main" val="268337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AdvP6F00"/>
              </a:rPr>
              <a:t>Constant variables are stored in the global memory but are cached for efficient access. With appropriate access patterns </a:t>
            </a:r>
            <a:r>
              <a:rPr lang="zh-CN" altLang="en-US" sz="1800" b="0" i="0" dirty="0">
                <a:solidFill>
                  <a:srgbClr val="000000"/>
                </a:solidFill>
                <a:effectLst/>
                <a:latin typeface="AdvP6F00"/>
              </a:rPr>
              <a:t>（</a:t>
            </a:r>
            <a:r>
              <a:rPr lang="zh-CN" altLang="en-US" sz="1800" dirty="0"/>
              <a:t>统一读取，如广播访问</a:t>
            </a:r>
            <a:r>
              <a:rPr lang="zh-CN" altLang="en-US" sz="1800" b="0" i="0" dirty="0">
                <a:solidFill>
                  <a:srgbClr val="000000"/>
                </a:solidFill>
                <a:effectLst/>
                <a:latin typeface="AdvP6F00"/>
              </a:rPr>
              <a:t>）</a:t>
            </a:r>
            <a:r>
              <a:rPr lang="en-US" altLang="zh-CN" sz="1800" b="0" i="0" dirty="0">
                <a:solidFill>
                  <a:srgbClr val="000000"/>
                </a:solidFill>
                <a:effectLst/>
                <a:latin typeface="AdvP6F00"/>
              </a:rPr>
              <a:t>, accessing constant memory is extremely fast and parallel.</a:t>
            </a:r>
            <a:r>
              <a:rPr lang="en-US" altLang="zh-CN" dirty="0"/>
              <a:t> </a:t>
            </a:r>
            <a:r>
              <a:rPr lang="en-US" altLang="zh-CN" sz="2000" b="0" i="0" dirty="0">
                <a:solidFill>
                  <a:srgbClr val="000000"/>
                </a:solidFill>
                <a:effectLst/>
                <a:latin typeface="AdvP6F00"/>
              </a:rPr>
              <a:t>Scope: grid; lifetime: application. Should be declared outside any function</a:t>
            </a:r>
            <a:r>
              <a:rPr lang="zh-CN" altLang="en-US" sz="2000" b="0" i="0" dirty="0">
                <a:solidFill>
                  <a:srgbClr val="000000"/>
                </a:solidFill>
                <a:effectLst/>
                <a:latin typeface="AdvP6F00"/>
              </a:rPr>
              <a:t>。</a:t>
            </a:r>
            <a:endParaRPr lang="en-US" altLang="zh-CN" sz="2000" b="0" i="0" dirty="0">
              <a:solidFill>
                <a:srgbClr val="000000"/>
              </a:solidFill>
              <a:effectLst/>
              <a:latin typeface="AdvP6F0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2000" b="1" dirty="0">
                <a:solidFill>
                  <a:srgbClr val="4B69C6"/>
                </a:solidFill>
                <a:latin typeface="Menlo" panose="020B0609030804020204" pitchFamily="49" charset="0"/>
              </a:rPr>
              <a:t>const</a:t>
            </a:r>
            <a:r>
              <a:rPr lang="zh-CN" altLang="en-US" sz="2000" b="1" dirty="0">
                <a:solidFill>
                  <a:srgbClr val="333333"/>
                </a:solidFill>
                <a:latin typeface="Menlo" panose="020B0609030804020204" pitchFamily="49" charset="0"/>
              </a:rPr>
              <a:t> </a:t>
            </a:r>
            <a:r>
              <a:rPr lang="en-US" altLang="zh-CN" sz="2000" b="1" dirty="0">
                <a:solidFill>
                  <a:srgbClr val="333333"/>
                </a:solidFill>
                <a:latin typeface="Menlo" panose="020B0609030804020204" pitchFamily="49" charset="0"/>
              </a:rPr>
              <a:t>__restrict__ </a:t>
            </a:r>
            <a:r>
              <a:rPr lang="zh-CN" altLang="en-US" sz="2000" b="0" dirty="0">
                <a:solidFill>
                  <a:srgbClr val="333333"/>
                </a:solidFill>
                <a:latin typeface="Menlo" panose="020B0609030804020204" pitchFamily="49" charset="0"/>
              </a:rPr>
              <a:t>修饰</a:t>
            </a:r>
            <a:r>
              <a:rPr lang="en-US" altLang="zh-CN" sz="2000" b="0" dirty="0">
                <a:solidFill>
                  <a:srgbClr val="333333"/>
                </a:solidFill>
                <a:latin typeface="Menlo" panose="020B0609030804020204" pitchFamily="49" charset="0"/>
              </a:rPr>
              <a:t>kernel function</a:t>
            </a:r>
            <a:r>
              <a:rPr lang="zh-CN" altLang="en-US" sz="2000" b="0" dirty="0">
                <a:solidFill>
                  <a:srgbClr val="333333"/>
                </a:solidFill>
                <a:latin typeface="Menlo" panose="020B0609030804020204" pitchFamily="49" charset="0"/>
              </a:rPr>
              <a:t>的</a:t>
            </a:r>
            <a:r>
              <a:rPr lang="en-US" altLang="zh-CN" sz="2000" b="0" dirty="0">
                <a:solidFill>
                  <a:srgbClr val="333333"/>
                </a:solidFill>
                <a:latin typeface="Menlo" panose="020B0609030804020204" pitchFamily="49" charset="0"/>
              </a:rPr>
              <a:t>argument.</a:t>
            </a:r>
            <a:r>
              <a:rPr lang="en-US" altLang="zh-CN" sz="2000" b="1" dirty="0">
                <a:solidFill>
                  <a:srgbClr val="333333"/>
                </a:solidFill>
                <a:latin typeface="Menlo" panose="020B0609030804020204" pitchFamily="49" charset="0"/>
              </a:rPr>
              <a:t> </a:t>
            </a:r>
            <a:r>
              <a:rPr lang="en-US" altLang="zh-CN" sz="2000" b="0" i="0" dirty="0">
                <a:solidFill>
                  <a:srgbClr val="0D0D0D"/>
                </a:solidFill>
                <a:effectLst/>
                <a:latin typeface="Söhne"/>
              </a:rPr>
              <a:t>The </a:t>
            </a:r>
            <a:r>
              <a:rPr lang="en-US" altLang="zh-CN" sz="2000" dirty="0"/>
              <a:t>__</a:t>
            </a:r>
            <a:r>
              <a:rPr lang="en-US" altLang="zh-CN" sz="2000" dirty="0" err="1"/>
              <a:t>ldg</a:t>
            </a:r>
            <a:r>
              <a:rPr lang="en-US" altLang="zh-CN" sz="2000" dirty="0"/>
              <a:t>()</a:t>
            </a:r>
            <a:r>
              <a:rPr lang="en-US" altLang="zh-CN" sz="2000" b="0" i="0" dirty="0">
                <a:solidFill>
                  <a:srgbClr val="0D0D0D"/>
                </a:solidFill>
                <a:effectLst/>
                <a:latin typeface="Söhne"/>
              </a:rPr>
              <a:t> function, also known as "load global with caching," is a CUDA function used to perform a cached load of a value from global memory. It's primarily used for accessing global memory with improved cache performance, particularly in read-only scenarios where the data accessed is constant or rarely modified.</a:t>
            </a:r>
            <a:endParaRPr lang="zh-CN" altLang="en-US" sz="20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3200" dirty="0"/>
              <a:t>多个地址访问同一个存储体（串行）冲突只发生在</a:t>
            </a:r>
            <a:r>
              <a:rPr lang="zh-CN" altLang="en-US" sz="4400" dirty="0"/>
              <a:t>只发生在同一个线程束的线程中</a:t>
            </a:r>
            <a:endParaRPr lang="en-US" altLang="zh-CN" sz="44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3200" dirty="0"/>
          </a:p>
          <a:p>
            <a:endParaRPr lang="en-US" altLang="zh-CN" sz="2000" b="0" i="0" dirty="0">
              <a:solidFill>
                <a:srgbClr val="000000"/>
              </a:solidFill>
              <a:effectLst/>
              <a:latin typeface="AdvP6F00"/>
            </a:endParaRPr>
          </a:p>
          <a:p>
            <a:br>
              <a:rPr lang="en-US" altLang="zh-CN" dirty="0"/>
            </a:br>
            <a:endParaRPr lang="zh-CN" altLang="en-US" dirty="0"/>
          </a:p>
        </p:txBody>
      </p:sp>
    </p:spTree>
    <p:extLst>
      <p:ext uri="{BB962C8B-B14F-4D97-AF65-F5344CB8AC3E}">
        <p14:creationId xmlns:p14="http://schemas.microsoft.com/office/powerpoint/2010/main" val="362623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7601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a:t>
            </a:r>
            <a:r>
              <a:rPr lang="en-US" altLang="zh-CN" dirty="0"/>
              <a:t>L1</a:t>
            </a:r>
            <a:r>
              <a:rPr lang="zh-CN" altLang="en-US" dirty="0"/>
              <a:t>不需要经过</a:t>
            </a:r>
            <a:r>
              <a:rPr lang="en-US" altLang="zh-CN" dirty="0"/>
              <a:t>L2?</a:t>
            </a:r>
            <a:endParaRPr lang="zh-CN" altLang="en-US" dirty="0"/>
          </a:p>
        </p:txBody>
      </p:sp>
    </p:spTree>
    <p:extLst>
      <p:ext uri="{BB962C8B-B14F-4D97-AF65-F5344CB8AC3E}">
        <p14:creationId xmlns:p14="http://schemas.microsoft.com/office/powerpoint/2010/main" val="144192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Why?</a:t>
            </a:r>
            <a:endParaRPr lang="zh-CN" altLang="en-US" dirty="0"/>
          </a:p>
        </p:txBody>
      </p:sp>
    </p:spTree>
    <p:extLst>
      <p:ext uri="{BB962C8B-B14F-4D97-AF65-F5344CB8AC3E}">
        <p14:creationId xmlns:p14="http://schemas.microsoft.com/office/powerpoint/2010/main" val="66093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Reduced Loop Overhead</a:t>
            </a:r>
            <a:r>
              <a:rPr lang="zh-CN" altLang="en-US" dirty="0"/>
              <a:t>。 </a:t>
            </a:r>
            <a:r>
              <a:rPr lang="en-US" altLang="zh-CN" dirty="0"/>
              <a:t>Increased Instruction-Level Parallelism</a:t>
            </a:r>
            <a:r>
              <a:rPr lang="zh-CN" altLang="en-US" dirty="0"/>
              <a:t>， </a:t>
            </a:r>
            <a:r>
              <a:rPr lang="en-US" altLang="zh-CN" dirty="0"/>
              <a:t>Reduced Branch Misprediction</a:t>
            </a:r>
            <a:r>
              <a:rPr lang="zh-CN" altLang="en-US" dirty="0"/>
              <a:t>， </a:t>
            </a:r>
            <a:r>
              <a:rPr lang="en-US" altLang="zh-CN" b="0" dirty="0"/>
              <a:t>Improved Memory </a:t>
            </a:r>
            <a:r>
              <a:rPr lang="en-US" altLang="zh-CN" b="0"/>
              <a:t>Access Patterns.</a:t>
            </a:r>
            <a:endParaRPr lang="zh-CN" altLang="en-US" b="0" dirty="0"/>
          </a:p>
        </p:txBody>
      </p:sp>
    </p:spTree>
    <p:extLst>
      <p:ext uri="{BB962C8B-B14F-4D97-AF65-F5344CB8AC3E}">
        <p14:creationId xmlns:p14="http://schemas.microsoft.com/office/powerpoint/2010/main" val="257303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Volatile</a:t>
            </a:r>
            <a:r>
              <a:rPr lang="zh-CN" altLang="en-US" dirty="0"/>
              <a:t>能确保吗？如何确保？</a:t>
            </a:r>
          </a:p>
        </p:txBody>
      </p:sp>
    </p:spTree>
    <p:extLst>
      <p:ext uri="{BB962C8B-B14F-4D97-AF65-F5344CB8AC3E}">
        <p14:creationId xmlns:p14="http://schemas.microsoft.com/office/powerpoint/2010/main" val="2886577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97280" y="2556515"/>
            <a:ext cx="12435840" cy="1764030"/>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595" indent="0" algn="ctr">
              <a:buNone/>
              <a:defRPr>
                <a:solidFill>
                  <a:schemeClr val="tx1">
                    <a:tint val="75000"/>
                  </a:schemeClr>
                </a:solidFill>
              </a:defRPr>
            </a:lvl2pPr>
            <a:lvl3pPr marL="1097190" indent="0" algn="ctr">
              <a:buNone/>
              <a:defRPr>
                <a:solidFill>
                  <a:schemeClr val="tx1">
                    <a:tint val="75000"/>
                  </a:schemeClr>
                </a:solidFill>
              </a:defRPr>
            </a:lvl3pPr>
            <a:lvl4pPr marL="1645786" indent="0" algn="ctr">
              <a:buNone/>
              <a:defRPr>
                <a:solidFill>
                  <a:schemeClr val="tx1">
                    <a:tint val="75000"/>
                  </a:schemeClr>
                </a:solidFill>
              </a:defRPr>
            </a:lvl4pPr>
            <a:lvl5pPr marL="2194381" indent="0" algn="ctr">
              <a:buNone/>
              <a:defRPr>
                <a:solidFill>
                  <a:schemeClr val="tx1">
                    <a:tint val="75000"/>
                  </a:schemeClr>
                </a:solidFill>
              </a:defRPr>
            </a:lvl5pPr>
            <a:lvl6pPr marL="2742974" indent="0" algn="ctr">
              <a:buNone/>
              <a:defRPr>
                <a:solidFill>
                  <a:schemeClr val="tx1">
                    <a:tint val="75000"/>
                  </a:schemeClr>
                </a:solidFill>
              </a:defRPr>
            </a:lvl6pPr>
            <a:lvl7pPr marL="3291570" indent="0" algn="ctr">
              <a:buNone/>
              <a:defRPr>
                <a:solidFill>
                  <a:schemeClr val="tx1">
                    <a:tint val="75000"/>
                  </a:schemeClr>
                </a:solidFill>
              </a:defRPr>
            </a:lvl7pPr>
            <a:lvl8pPr marL="3840165" indent="0" algn="ctr">
              <a:buNone/>
              <a:defRPr>
                <a:solidFill>
                  <a:schemeClr val="tx1">
                    <a:tint val="75000"/>
                  </a:schemeClr>
                </a:solidFill>
              </a:defRPr>
            </a:lvl8pPr>
            <a:lvl9pPr marL="43887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68671A-1028-4918-B52D-F225EDA688D1}" type="slidenum">
              <a:rPr lang="zh-CN" altLang="en-US"/>
              <a:pPr>
                <a:defRPr/>
              </a:pPr>
              <a:t>‹#›</a:t>
            </a:fld>
            <a:endParaRPr lang="zh-CN" altLang="en-US"/>
          </a:p>
        </p:txBody>
      </p:sp>
    </p:spTree>
    <p:extLst>
      <p:ext uri="{BB962C8B-B14F-4D97-AF65-F5344CB8AC3E}">
        <p14:creationId xmlns:p14="http://schemas.microsoft.com/office/powerpoint/2010/main" val="110361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AFD8D9-97CE-47AB-99B6-669B4E33450F}" type="slidenum">
              <a:rPr lang="zh-CN" altLang="en-US"/>
              <a:pPr>
                <a:defRPr/>
              </a:pPr>
              <a:t>‹#›</a:t>
            </a:fld>
            <a:endParaRPr lang="zh-CN" altLang="en-US"/>
          </a:p>
        </p:txBody>
      </p:sp>
    </p:spTree>
    <p:extLst>
      <p:ext uri="{BB962C8B-B14F-4D97-AF65-F5344CB8AC3E}">
        <p14:creationId xmlns:p14="http://schemas.microsoft.com/office/powerpoint/2010/main" val="552366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607040" y="329568"/>
            <a:ext cx="3291840" cy="702183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31520" y="329568"/>
            <a:ext cx="9631680" cy="702183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4D234CD-C4BF-451E-A810-76886530BD7F}" type="slidenum">
              <a:rPr lang="zh-CN" altLang="en-US"/>
              <a:pPr>
                <a:defRPr/>
              </a:pPr>
              <a:t>‹#›</a:t>
            </a:fld>
            <a:endParaRPr lang="zh-CN" altLang="en-US"/>
          </a:p>
        </p:txBody>
      </p:sp>
    </p:spTree>
    <p:extLst>
      <p:ext uri="{BB962C8B-B14F-4D97-AF65-F5344CB8AC3E}">
        <p14:creationId xmlns:p14="http://schemas.microsoft.com/office/powerpoint/2010/main" val="324296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30624" y="82352"/>
            <a:ext cx="9433048" cy="848060"/>
          </a:xfrm>
          <a:prstGeom prst="rect">
            <a:avLst/>
          </a:prstGeom>
        </p:spPr>
        <p:txBody>
          <a:bodyPr/>
          <a:lstStyle>
            <a:lvl1pPr>
              <a:defRPr b="1" i="0" baseline="0">
                <a:solidFill>
                  <a:schemeClr val="accent1">
                    <a:lumMod val="50000"/>
                  </a:schemeClr>
                </a:solidFill>
                <a:latin typeface="Lantinghei SC Heavy" panose="02000000000000000000"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411446" indent="-411446">
              <a:buClr>
                <a:srgbClr val="FF0000"/>
              </a:buClr>
              <a:buSzPct val="100000"/>
              <a:buFontTx/>
              <a:buBlip>
                <a:blip r:embed="rId2"/>
              </a:buBlip>
              <a:defRPr baseline="0">
                <a:solidFill>
                  <a:srgbClr val="0070C0"/>
                </a:solidFill>
                <a:latin typeface="Helvetica Neue" panose="02000503000000020004" pitchFamily="2" charset="0"/>
              </a:defRPr>
            </a:lvl1pPr>
            <a:lvl2pPr>
              <a:defRPr baseline="0">
                <a:solidFill>
                  <a:schemeClr val="tx1"/>
                </a:solidFill>
                <a:latin typeface="+mn-lt"/>
              </a:defRPr>
            </a:lvl2pPr>
            <a:lvl3pPr>
              <a:defRPr baseline="0">
                <a:solidFill>
                  <a:schemeClr val="tx1"/>
                </a:solidFill>
                <a:latin typeface="+mn-lt"/>
              </a:defRPr>
            </a:lvl3pPr>
            <a:lvl4pPr>
              <a:defRPr baseline="0">
                <a:solidFill>
                  <a:schemeClr val="tx1"/>
                </a:solidFill>
                <a:latin typeface="+mn-lt"/>
              </a:defRPr>
            </a:lvl4pPr>
            <a:lvl5pPr>
              <a:defRPr baseline="0">
                <a:solidFill>
                  <a:schemeClr val="tx1"/>
                </a:solidFill>
                <a:latin typeface="+mn-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40A734-EF3B-425E-9970-80954DDB0807}" type="slidenum">
              <a:rPr lang="zh-CN" altLang="en-US"/>
              <a:pPr>
                <a:defRPr/>
              </a:pPr>
              <a:t>‹#›</a:t>
            </a:fld>
            <a:endParaRPr lang="zh-CN" altLang="en-US"/>
          </a:p>
        </p:txBody>
      </p:sp>
      <p:pic>
        <p:nvPicPr>
          <p:cNvPr id="7" name="图片 3">
            <a:extLst>
              <a:ext uri="{FF2B5EF4-FFF2-40B4-BE49-F238E27FC236}">
                <a16:creationId xmlns:a16="http://schemas.microsoft.com/office/drawing/2014/main" id="{793CB052-9F02-D640-AF0D-5C1F7D1D6AC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91664" y="16426"/>
            <a:ext cx="2937510" cy="10020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69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55702" y="5288283"/>
            <a:ext cx="12435840" cy="1634490"/>
          </a:xfrm>
          <a:prstGeom prst="rect">
            <a:avLst/>
          </a:prstGeom>
        </p:spPr>
        <p:txBody>
          <a:bodyPr anchor="t"/>
          <a:lstStyle>
            <a:lvl1pPr algn="l">
              <a:defRPr sz="4800" b="1" cap="all"/>
            </a:lvl1pPr>
          </a:lstStyle>
          <a:p>
            <a:r>
              <a:rPr lang="zh-CN" altLang="en-US"/>
              <a:t>单击此处编辑母版标题样式</a:t>
            </a:r>
          </a:p>
        </p:txBody>
      </p:sp>
      <p:sp>
        <p:nvSpPr>
          <p:cNvPr id="3" name="文本占位符 2"/>
          <p:cNvSpPr>
            <a:spLocks noGrp="1"/>
          </p:cNvSpPr>
          <p:nvPr>
            <p:ph type="body" idx="1"/>
          </p:nvPr>
        </p:nvSpPr>
        <p:spPr>
          <a:xfrm>
            <a:off x="1155702" y="3488056"/>
            <a:ext cx="12435840" cy="1800224"/>
          </a:xfrm>
        </p:spPr>
        <p:txBody>
          <a:bodyPr anchor="b"/>
          <a:lstStyle>
            <a:lvl1pPr marL="0" indent="0">
              <a:buNone/>
              <a:defRPr sz="2400">
                <a:solidFill>
                  <a:schemeClr val="tx1">
                    <a:tint val="75000"/>
                  </a:schemeClr>
                </a:solidFill>
              </a:defRPr>
            </a:lvl1pPr>
            <a:lvl2pPr marL="548595" indent="0">
              <a:buNone/>
              <a:defRPr sz="2160">
                <a:solidFill>
                  <a:schemeClr val="tx1">
                    <a:tint val="75000"/>
                  </a:schemeClr>
                </a:solidFill>
              </a:defRPr>
            </a:lvl2pPr>
            <a:lvl3pPr marL="1097190" indent="0">
              <a:buNone/>
              <a:defRPr sz="1920">
                <a:solidFill>
                  <a:schemeClr val="tx1">
                    <a:tint val="75000"/>
                  </a:schemeClr>
                </a:solidFill>
              </a:defRPr>
            </a:lvl3pPr>
            <a:lvl4pPr marL="1645786" indent="0">
              <a:buNone/>
              <a:defRPr sz="1680">
                <a:solidFill>
                  <a:schemeClr val="tx1">
                    <a:tint val="75000"/>
                  </a:schemeClr>
                </a:solidFill>
              </a:defRPr>
            </a:lvl4pPr>
            <a:lvl5pPr marL="2194381" indent="0">
              <a:buNone/>
              <a:defRPr sz="1680">
                <a:solidFill>
                  <a:schemeClr val="tx1">
                    <a:tint val="75000"/>
                  </a:schemeClr>
                </a:solidFill>
              </a:defRPr>
            </a:lvl5pPr>
            <a:lvl6pPr marL="2742974" indent="0">
              <a:buNone/>
              <a:defRPr sz="1680">
                <a:solidFill>
                  <a:schemeClr val="tx1">
                    <a:tint val="75000"/>
                  </a:schemeClr>
                </a:solidFill>
              </a:defRPr>
            </a:lvl6pPr>
            <a:lvl7pPr marL="3291570" indent="0">
              <a:buNone/>
              <a:defRPr sz="1680">
                <a:solidFill>
                  <a:schemeClr val="tx1">
                    <a:tint val="75000"/>
                  </a:schemeClr>
                </a:solidFill>
              </a:defRPr>
            </a:lvl7pPr>
            <a:lvl8pPr marL="3840165" indent="0">
              <a:buNone/>
              <a:defRPr sz="1680">
                <a:solidFill>
                  <a:schemeClr val="tx1">
                    <a:tint val="75000"/>
                  </a:schemeClr>
                </a:solidFill>
              </a:defRPr>
            </a:lvl8pPr>
            <a:lvl9pPr marL="4388760" indent="0">
              <a:buNone/>
              <a:defRPr sz="168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1F44B76-BDB5-48DA-9429-18FB768FED70}" type="slidenum">
              <a:rPr lang="zh-CN" altLang="en-US"/>
              <a:pPr>
                <a:defRPr/>
              </a:pPr>
              <a:t>‹#›</a:t>
            </a:fld>
            <a:endParaRPr lang="zh-CN" altLang="en-US"/>
          </a:p>
        </p:txBody>
      </p:sp>
    </p:spTree>
    <p:extLst>
      <p:ext uri="{BB962C8B-B14F-4D97-AF65-F5344CB8AC3E}">
        <p14:creationId xmlns:p14="http://schemas.microsoft.com/office/powerpoint/2010/main" val="364166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31520" y="1920243"/>
            <a:ext cx="6461760" cy="5431155"/>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437122" y="1920243"/>
            <a:ext cx="6461760" cy="5431155"/>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9D35798-1DC4-447E-97F5-D240AF3B9805}" type="slidenum">
              <a:rPr lang="zh-CN" altLang="en-US"/>
              <a:pPr>
                <a:defRPr/>
              </a:pPr>
              <a:t>‹#›</a:t>
            </a:fld>
            <a:endParaRPr lang="zh-CN" altLang="en-US"/>
          </a:p>
        </p:txBody>
      </p:sp>
    </p:spTree>
    <p:extLst>
      <p:ext uri="{BB962C8B-B14F-4D97-AF65-F5344CB8AC3E}">
        <p14:creationId xmlns:p14="http://schemas.microsoft.com/office/powerpoint/2010/main" val="2458987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731520" y="1842136"/>
            <a:ext cx="6464301" cy="767715"/>
          </a:xfrm>
        </p:spPr>
        <p:txBody>
          <a:bodyPr anchor="b"/>
          <a:lstStyle>
            <a:lvl1pPr marL="0" indent="0">
              <a:buNone/>
              <a:defRPr sz="2880" b="1"/>
            </a:lvl1pPr>
            <a:lvl2pPr marL="548595" indent="0">
              <a:buNone/>
              <a:defRPr sz="2400" b="1"/>
            </a:lvl2pPr>
            <a:lvl3pPr marL="1097190" indent="0">
              <a:buNone/>
              <a:defRPr sz="2160" b="1"/>
            </a:lvl3pPr>
            <a:lvl4pPr marL="1645786" indent="0">
              <a:buNone/>
              <a:defRPr sz="1920" b="1"/>
            </a:lvl4pPr>
            <a:lvl5pPr marL="2194381" indent="0">
              <a:buNone/>
              <a:defRPr sz="1920" b="1"/>
            </a:lvl5pPr>
            <a:lvl6pPr marL="2742974" indent="0">
              <a:buNone/>
              <a:defRPr sz="1920" b="1"/>
            </a:lvl6pPr>
            <a:lvl7pPr marL="3291570" indent="0">
              <a:buNone/>
              <a:defRPr sz="1920" b="1"/>
            </a:lvl7pPr>
            <a:lvl8pPr marL="3840165" indent="0">
              <a:buNone/>
              <a:defRPr sz="1920" b="1"/>
            </a:lvl8pPr>
            <a:lvl9pPr marL="4388760" indent="0">
              <a:buNone/>
              <a:defRPr sz="1920" b="1"/>
            </a:lvl9pPr>
          </a:lstStyle>
          <a:p>
            <a:pPr lvl="0"/>
            <a:r>
              <a:rPr lang="zh-CN" altLang="en-US"/>
              <a:t>单击此处编辑母版文本样式</a:t>
            </a:r>
          </a:p>
        </p:txBody>
      </p:sp>
      <p:sp>
        <p:nvSpPr>
          <p:cNvPr id="4" name="内容占位符 3"/>
          <p:cNvSpPr>
            <a:spLocks noGrp="1"/>
          </p:cNvSpPr>
          <p:nvPr>
            <p:ph sz="half" idx="2"/>
          </p:nvPr>
        </p:nvSpPr>
        <p:spPr>
          <a:xfrm>
            <a:off x="731520" y="2609849"/>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7432046" y="1842136"/>
            <a:ext cx="6466840" cy="767715"/>
          </a:xfrm>
        </p:spPr>
        <p:txBody>
          <a:bodyPr anchor="b"/>
          <a:lstStyle>
            <a:lvl1pPr marL="0" indent="0">
              <a:buNone/>
              <a:defRPr sz="2880" b="1"/>
            </a:lvl1pPr>
            <a:lvl2pPr marL="548595" indent="0">
              <a:buNone/>
              <a:defRPr sz="2400" b="1"/>
            </a:lvl2pPr>
            <a:lvl3pPr marL="1097190" indent="0">
              <a:buNone/>
              <a:defRPr sz="2160" b="1"/>
            </a:lvl3pPr>
            <a:lvl4pPr marL="1645786" indent="0">
              <a:buNone/>
              <a:defRPr sz="1920" b="1"/>
            </a:lvl4pPr>
            <a:lvl5pPr marL="2194381" indent="0">
              <a:buNone/>
              <a:defRPr sz="1920" b="1"/>
            </a:lvl5pPr>
            <a:lvl6pPr marL="2742974" indent="0">
              <a:buNone/>
              <a:defRPr sz="1920" b="1"/>
            </a:lvl6pPr>
            <a:lvl7pPr marL="3291570" indent="0">
              <a:buNone/>
              <a:defRPr sz="1920" b="1"/>
            </a:lvl7pPr>
            <a:lvl8pPr marL="3840165" indent="0">
              <a:buNone/>
              <a:defRPr sz="1920" b="1"/>
            </a:lvl8pPr>
            <a:lvl9pPr marL="4388760" indent="0">
              <a:buNone/>
              <a:defRPr sz="1920" b="1"/>
            </a:lvl9pPr>
          </a:lstStyle>
          <a:p>
            <a:pPr lvl="0"/>
            <a:r>
              <a:rPr lang="zh-CN" altLang="en-US"/>
              <a:t>单击此处编辑母版文本样式</a:t>
            </a:r>
          </a:p>
        </p:txBody>
      </p:sp>
      <p:sp>
        <p:nvSpPr>
          <p:cNvPr id="6" name="内容占位符 5"/>
          <p:cNvSpPr>
            <a:spLocks noGrp="1"/>
          </p:cNvSpPr>
          <p:nvPr>
            <p:ph sz="quarter" idx="4"/>
          </p:nvPr>
        </p:nvSpPr>
        <p:spPr>
          <a:xfrm>
            <a:off x="7432046" y="2609849"/>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FFB9FFA-BBF7-4E6B-ACD4-E99548C5776B}" type="slidenum">
              <a:rPr lang="zh-CN" altLang="en-US"/>
              <a:pPr>
                <a:defRPr/>
              </a:pPr>
              <a:t>‹#›</a:t>
            </a:fld>
            <a:endParaRPr lang="zh-CN" altLang="en-US"/>
          </a:p>
        </p:txBody>
      </p:sp>
    </p:spTree>
    <p:extLst>
      <p:ext uri="{BB962C8B-B14F-4D97-AF65-F5344CB8AC3E}">
        <p14:creationId xmlns:p14="http://schemas.microsoft.com/office/powerpoint/2010/main" val="41423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31520" y="30142"/>
            <a:ext cx="13167360" cy="848060"/>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A78C75F-3921-4200-A546-C4950D0184B6}" type="slidenum">
              <a:rPr lang="zh-CN" altLang="en-US"/>
              <a:pPr>
                <a:defRPr/>
              </a:pPr>
              <a:t>‹#›</a:t>
            </a:fld>
            <a:endParaRPr lang="zh-CN" altLang="en-US"/>
          </a:p>
        </p:txBody>
      </p:sp>
    </p:spTree>
    <p:extLst>
      <p:ext uri="{BB962C8B-B14F-4D97-AF65-F5344CB8AC3E}">
        <p14:creationId xmlns:p14="http://schemas.microsoft.com/office/powerpoint/2010/main" val="2411579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7694E68-0D6D-410C-8C00-3741D352D069}" type="slidenum">
              <a:rPr lang="zh-CN" altLang="en-US"/>
              <a:pPr>
                <a:defRPr/>
              </a:pPr>
              <a:t>‹#›</a:t>
            </a:fld>
            <a:endParaRPr lang="zh-CN" altLang="en-US"/>
          </a:p>
        </p:txBody>
      </p:sp>
    </p:spTree>
    <p:extLst>
      <p:ext uri="{BB962C8B-B14F-4D97-AF65-F5344CB8AC3E}">
        <p14:creationId xmlns:p14="http://schemas.microsoft.com/office/powerpoint/2010/main" val="4123503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31526" y="327659"/>
            <a:ext cx="4813301" cy="1394461"/>
          </a:xfrm>
          <a:prstGeom prst="rect">
            <a:avLst/>
          </a:prstGeom>
        </p:spPr>
        <p:txBody>
          <a:bodyPr anchor="b"/>
          <a:lstStyle>
            <a:lvl1pPr algn="l">
              <a:defRPr sz="2400" b="1"/>
            </a:lvl1pPr>
          </a:lstStyle>
          <a:p>
            <a:r>
              <a:rPr lang="zh-CN" altLang="en-US"/>
              <a:t>单击此处编辑母版标题样式</a:t>
            </a:r>
          </a:p>
        </p:txBody>
      </p:sp>
      <p:sp>
        <p:nvSpPr>
          <p:cNvPr id="3" name="内容占位符 2"/>
          <p:cNvSpPr>
            <a:spLocks noGrp="1"/>
          </p:cNvSpPr>
          <p:nvPr>
            <p:ph idx="1"/>
          </p:nvPr>
        </p:nvSpPr>
        <p:spPr>
          <a:xfrm>
            <a:off x="5720082" y="327663"/>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31526" y="1722124"/>
            <a:ext cx="4813301" cy="5629275"/>
          </a:xfrm>
        </p:spPr>
        <p:txBody>
          <a:bodyPr/>
          <a:lstStyle>
            <a:lvl1pPr marL="0" indent="0">
              <a:buNone/>
              <a:defRPr sz="1680"/>
            </a:lvl1pPr>
            <a:lvl2pPr marL="548595" indent="0">
              <a:buNone/>
              <a:defRPr sz="1440"/>
            </a:lvl2pPr>
            <a:lvl3pPr marL="1097190" indent="0">
              <a:buNone/>
              <a:defRPr sz="1200"/>
            </a:lvl3pPr>
            <a:lvl4pPr marL="1645786" indent="0">
              <a:buNone/>
              <a:defRPr sz="1080"/>
            </a:lvl4pPr>
            <a:lvl5pPr marL="2194381" indent="0">
              <a:buNone/>
              <a:defRPr sz="1080"/>
            </a:lvl5pPr>
            <a:lvl6pPr marL="2742974" indent="0">
              <a:buNone/>
              <a:defRPr sz="1080"/>
            </a:lvl6pPr>
            <a:lvl7pPr marL="3291570" indent="0">
              <a:buNone/>
              <a:defRPr sz="1080"/>
            </a:lvl7pPr>
            <a:lvl8pPr marL="3840165" indent="0">
              <a:buNone/>
              <a:defRPr sz="1080"/>
            </a:lvl8pPr>
            <a:lvl9pPr marL="4388760" indent="0">
              <a:buNone/>
              <a:defRPr sz="108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75CE17F-E7E8-4836-8B19-28E882EF05B9}" type="slidenum">
              <a:rPr lang="zh-CN" altLang="en-US"/>
              <a:pPr>
                <a:defRPr/>
              </a:pPr>
              <a:t>‹#›</a:t>
            </a:fld>
            <a:endParaRPr lang="zh-CN" altLang="en-US"/>
          </a:p>
        </p:txBody>
      </p:sp>
    </p:spTree>
    <p:extLst>
      <p:ext uri="{BB962C8B-B14F-4D97-AF65-F5344CB8AC3E}">
        <p14:creationId xmlns:p14="http://schemas.microsoft.com/office/powerpoint/2010/main" val="363857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67661" y="5760722"/>
            <a:ext cx="8778240" cy="680086"/>
          </a:xfrm>
          <a:prstGeom prst="rect">
            <a:avLst/>
          </a:prstGeom>
        </p:spPr>
        <p:txBody>
          <a:bodyPr anchor="b"/>
          <a:lstStyle>
            <a:lvl1pPr algn="l">
              <a:defRPr sz="2400" b="1"/>
            </a:lvl1pPr>
          </a:lstStyle>
          <a:p>
            <a:r>
              <a:rPr lang="zh-CN" altLang="en-US"/>
              <a:t>单击此处编辑母版标题样式</a:t>
            </a:r>
          </a:p>
        </p:txBody>
      </p:sp>
      <p:sp>
        <p:nvSpPr>
          <p:cNvPr id="3" name="图片占位符 2"/>
          <p:cNvSpPr>
            <a:spLocks noGrp="1"/>
          </p:cNvSpPr>
          <p:nvPr>
            <p:ph type="pic" idx="1"/>
          </p:nvPr>
        </p:nvSpPr>
        <p:spPr>
          <a:xfrm>
            <a:off x="2867661" y="735330"/>
            <a:ext cx="8778240" cy="4937760"/>
          </a:xfrm>
        </p:spPr>
        <p:txBody>
          <a:bodyPr rtlCol="0">
            <a:normAutofit/>
          </a:bodyPr>
          <a:lstStyle>
            <a:lvl1pPr marL="0" indent="0">
              <a:buNone/>
              <a:defRPr sz="3840"/>
            </a:lvl1pPr>
            <a:lvl2pPr marL="548595" indent="0">
              <a:buNone/>
              <a:defRPr sz="3360"/>
            </a:lvl2pPr>
            <a:lvl3pPr marL="1097190" indent="0">
              <a:buNone/>
              <a:defRPr sz="2880"/>
            </a:lvl3pPr>
            <a:lvl4pPr marL="1645786" indent="0">
              <a:buNone/>
              <a:defRPr sz="2400"/>
            </a:lvl4pPr>
            <a:lvl5pPr marL="2194381" indent="0">
              <a:buNone/>
              <a:defRPr sz="2400"/>
            </a:lvl5pPr>
            <a:lvl6pPr marL="2742974" indent="0">
              <a:buNone/>
              <a:defRPr sz="2400"/>
            </a:lvl6pPr>
            <a:lvl7pPr marL="3291570" indent="0">
              <a:buNone/>
              <a:defRPr sz="2400"/>
            </a:lvl7pPr>
            <a:lvl8pPr marL="3840165" indent="0">
              <a:buNone/>
              <a:defRPr sz="2400"/>
            </a:lvl8pPr>
            <a:lvl9pPr marL="4388760" indent="0">
              <a:buNone/>
              <a:defRPr sz="2400"/>
            </a:lvl9pPr>
          </a:lstStyle>
          <a:p>
            <a:pPr lvl="0"/>
            <a:endParaRPr lang="zh-CN" altLang="en-US" noProof="0"/>
          </a:p>
        </p:txBody>
      </p:sp>
      <p:sp>
        <p:nvSpPr>
          <p:cNvPr id="4" name="文本占位符 3"/>
          <p:cNvSpPr>
            <a:spLocks noGrp="1"/>
          </p:cNvSpPr>
          <p:nvPr>
            <p:ph type="body" sz="half" idx="2"/>
          </p:nvPr>
        </p:nvSpPr>
        <p:spPr>
          <a:xfrm>
            <a:off x="2867661" y="6440807"/>
            <a:ext cx="8778240" cy="965835"/>
          </a:xfrm>
        </p:spPr>
        <p:txBody>
          <a:bodyPr/>
          <a:lstStyle>
            <a:lvl1pPr marL="0" indent="0">
              <a:buNone/>
              <a:defRPr sz="1680"/>
            </a:lvl1pPr>
            <a:lvl2pPr marL="548595" indent="0">
              <a:buNone/>
              <a:defRPr sz="1440"/>
            </a:lvl2pPr>
            <a:lvl3pPr marL="1097190" indent="0">
              <a:buNone/>
              <a:defRPr sz="1200"/>
            </a:lvl3pPr>
            <a:lvl4pPr marL="1645786" indent="0">
              <a:buNone/>
              <a:defRPr sz="1080"/>
            </a:lvl4pPr>
            <a:lvl5pPr marL="2194381" indent="0">
              <a:buNone/>
              <a:defRPr sz="1080"/>
            </a:lvl5pPr>
            <a:lvl6pPr marL="2742974" indent="0">
              <a:buNone/>
              <a:defRPr sz="1080"/>
            </a:lvl6pPr>
            <a:lvl7pPr marL="3291570" indent="0">
              <a:buNone/>
              <a:defRPr sz="1080"/>
            </a:lvl7pPr>
            <a:lvl8pPr marL="3840165" indent="0">
              <a:buNone/>
              <a:defRPr sz="1080"/>
            </a:lvl8pPr>
            <a:lvl9pPr marL="4388760" indent="0">
              <a:buNone/>
              <a:defRPr sz="108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30D8648-5A27-46B1-9DFF-F43427A188ED}" type="slidenum">
              <a:rPr lang="zh-CN" altLang="en-US"/>
              <a:pPr>
                <a:defRPr/>
              </a:pPr>
              <a:t>‹#›</a:t>
            </a:fld>
            <a:endParaRPr lang="zh-CN" altLang="en-US"/>
          </a:p>
        </p:txBody>
      </p:sp>
    </p:spTree>
    <p:extLst>
      <p:ext uri="{BB962C8B-B14F-4D97-AF65-F5344CB8AC3E}">
        <p14:creationId xmlns:p14="http://schemas.microsoft.com/office/powerpoint/2010/main" val="429200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7" name="文本占位符 2"/>
          <p:cNvSpPr>
            <a:spLocks noGrp="1"/>
          </p:cNvSpPr>
          <p:nvPr>
            <p:ph type="body" idx="1"/>
          </p:nvPr>
        </p:nvSpPr>
        <p:spPr bwMode="auto">
          <a:xfrm>
            <a:off x="731520" y="1234481"/>
            <a:ext cx="13167360" cy="61169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731520" y="7627623"/>
            <a:ext cx="3413760" cy="438150"/>
          </a:xfrm>
          <a:prstGeom prst="rect">
            <a:avLst/>
          </a:prstGeom>
        </p:spPr>
        <p:txBody>
          <a:bodyPr vert="horz" lIns="91432" tIns="45716" rIns="91432" bIns="45716" rtlCol="0" anchor="ctr"/>
          <a:lstStyle>
            <a:lvl1pPr algn="l" eaLnBrk="1" hangingPunct="1">
              <a:defRPr sz="1440">
                <a:solidFill>
                  <a:schemeClr val="tx1">
                    <a:tint val="75000"/>
                  </a:schemeClr>
                </a:solidFill>
                <a:ea typeface="宋体" charset="-122"/>
              </a:defRPr>
            </a:lvl1pPr>
          </a:lstStyle>
          <a:p>
            <a:pPr>
              <a:defRPr/>
            </a:pPr>
            <a:r>
              <a:rPr lang="en-US" altLang="zh-CN"/>
              <a:t>2016-04-18</a:t>
            </a:r>
            <a:endParaRPr lang="zh-CN" altLang="en-US"/>
          </a:p>
        </p:txBody>
      </p:sp>
      <p:sp>
        <p:nvSpPr>
          <p:cNvPr id="5" name="页脚占位符 4"/>
          <p:cNvSpPr>
            <a:spLocks noGrp="1"/>
          </p:cNvSpPr>
          <p:nvPr>
            <p:ph type="ftr" sz="quarter" idx="3"/>
          </p:nvPr>
        </p:nvSpPr>
        <p:spPr>
          <a:xfrm>
            <a:off x="4998720" y="7627623"/>
            <a:ext cx="4632960" cy="438150"/>
          </a:xfrm>
          <a:prstGeom prst="rect">
            <a:avLst/>
          </a:prstGeom>
        </p:spPr>
        <p:txBody>
          <a:bodyPr vert="horz" lIns="91432" tIns="45716" rIns="91432" bIns="45716" rtlCol="0" anchor="ctr"/>
          <a:lstStyle>
            <a:lvl1pPr algn="ctr" eaLnBrk="1" hangingPunct="1">
              <a:defRPr sz="1440">
                <a:solidFill>
                  <a:schemeClr val="tx1">
                    <a:tint val="75000"/>
                  </a:schemeClr>
                </a:solidFill>
                <a:ea typeface="宋体" charset="-122"/>
              </a:defRPr>
            </a:lvl1pPr>
          </a:lstStyle>
          <a:p>
            <a:pPr>
              <a:defRPr/>
            </a:pPr>
            <a:endParaRPr lang="zh-CN" altLang="en-US"/>
          </a:p>
        </p:txBody>
      </p:sp>
      <p:sp>
        <p:nvSpPr>
          <p:cNvPr id="6" name="灯片编号占位符 5"/>
          <p:cNvSpPr>
            <a:spLocks noGrp="1"/>
          </p:cNvSpPr>
          <p:nvPr>
            <p:ph type="sldNum" sz="quarter" idx="4"/>
          </p:nvPr>
        </p:nvSpPr>
        <p:spPr>
          <a:xfrm>
            <a:off x="10485120" y="7627623"/>
            <a:ext cx="3413760" cy="438150"/>
          </a:xfrm>
          <a:prstGeom prst="rect">
            <a:avLst/>
          </a:prstGeom>
        </p:spPr>
        <p:txBody>
          <a:bodyPr vert="horz" wrap="square" lIns="91432" tIns="45716" rIns="91432" bIns="45716" numCol="1" anchor="ctr" anchorCtr="0" compatLnSpc="1">
            <a:prstTxWarp prst="textNoShape">
              <a:avLst/>
            </a:prstTxWarp>
          </a:bodyPr>
          <a:lstStyle>
            <a:lvl1pPr algn="r" eaLnBrk="1" hangingPunct="1">
              <a:defRPr sz="1440">
                <a:solidFill>
                  <a:srgbClr val="898989"/>
                </a:solidFill>
              </a:defRPr>
            </a:lvl1pPr>
          </a:lstStyle>
          <a:p>
            <a:pPr>
              <a:defRPr/>
            </a:pPr>
            <a:fld id="{EB08D79A-444D-4C36-A6F5-FB17350375E2}" type="slidenum">
              <a:rPr lang="zh-CN" altLang="en-US"/>
              <a:pPr>
                <a:defRPr/>
              </a:pPr>
              <a:t>‹#›</a:t>
            </a:fld>
            <a:endParaRPr lang="zh-CN" altLang="en-US"/>
          </a:p>
        </p:txBody>
      </p:sp>
      <p:sp>
        <p:nvSpPr>
          <p:cNvPr id="2" name="Title Placeholder 1">
            <a:extLst>
              <a:ext uri="{FF2B5EF4-FFF2-40B4-BE49-F238E27FC236}">
                <a16:creationId xmlns:a16="http://schemas.microsoft.com/office/drawing/2014/main" id="{5928FFDD-B150-D743-B2E3-B44E3AB2BED2}"/>
              </a:ext>
            </a:extLst>
          </p:cNvPr>
          <p:cNvSpPr>
            <a:spLocks noGrp="1"/>
          </p:cNvSpPr>
          <p:nvPr>
            <p:ph type="title"/>
          </p:nvPr>
        </p:nvSpPr>
        <p:spPr>
          <a:xfrm>
            <a:off x="2058615" y="1"/>
            <a:ext cx="9505057" cy="1002030"/>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5280" kern="1200">
          <a:solidFill>
            <a:schemeClr val="tx1"/>
          </a:solidFill>
          <a:latin typeface="+mj-lt"/>
          <a:ea typeface="+mj-ea"/>
          <a:cs typeface="+mj-cs"/>
        </a:defRPr>
      </a:lvl1pPr>
      <a:lvl2pPr algn="ctr" rtl="0" eaLnBrk="0" fontAlgn="base" hangingPunct="0">
        <a:spcBef>
          <a:spcPct val="0"/>
        </a:spcBef>
        <a:spcAft>
          <a:spcPct val="0"/>
        </a:spcAft>
        <a:defRPr sz="5280">
          <a:solidFill>
            <a:schemeClr val="tx1"/>
          </a:solidFill>
          <a:latin typeface="Calibri" pitchFamily="34" charset="0"/>
          <a:ea typeface="宋体" charset="-122"/>
        </a:defRPr>
      </a:lvl2pPr>
      <a:lvl3pPr algn="ctr" rtl="0" eaLnBrk="0" fontAlgn="base" hangingPunct="0">
        <a:spcBef>
          <a:spcPct val="0"/>
        </a:spcBef>
        <a:spcAft>
          <a:spcPct val="0"/>
        </a:spcAft>
        <a:defRPr sz="5280">
          <a:solidFill>
            <a:schemeClr val="tx1"/>
          </a:solidFill>
          <a:latin typeface="Calibri" pitchFamily="34" charset="0"/>
          <a:ea typeface="宋体" charset="-122"/>
        </a:defRPr>
      </a:lvl3pPr>
      <a:lvl4pPr algn="ctr" rtl="0" eaLnBrk="0" fontAlgn="base" hangingPunct="0">
        <a:spcBef>
          <a:spcPct val="0"/>
        </a:spcBef>
        <a:spcAft>
          <a:spcPct val="0"/>
        </a:spcAft>
        <a:defRPr sz="5280">
          <a:solidFill>
            <a:schemeClr val="tx1"/>
          </a:solidFill>
          <a:latin typeface="Calibri" pitchFamily="34" charset="0"/>
          <a:ea typeface="宋体" charset="-122"/>
        </a:defRPr>
      </a:lvl4pPr>
      <a:lvl5pPr algn="ctr" rtl="0" eaLnBrk="0" fontAlgn="base" hangingPunct="0">
        <a:spcBef>
          <a:spcPct val="0"/>
        </a:spcBef>
        <a:spcAft>
          <a:spcPct val="0"/>
        </a:spcAft>
        <a:defRPr sz="5280">
          <a:solidFill>
            <a:schemeClr val="tx1"/>
          </a:solidFill>
          <a:latin typeface="Calibri" pitchFamily="34" charset="0"/>
          <a:ea typeface="宋体" charset="-122"/>
        </a:defRPr>
      </a:lvl5pPr>
      <a:lvl6pPr marL="548595" algn="ctr" rtl="0" fontAlgn="base">
        <a:spcBef>
          <a:spcPct val="0"/>
        </a:spcBef>
        <a:spcAft>
          <a:spcPct val="0"/>
        </a:spcAft>
        <a:defRPr sz="5280">
          <a:solidFill>
            <a:schemeClr val="tx1"/>
          </a:solidFill>
          <a:latin typeface="Calibri" pitchFamily="34" charset="0"/>
          <a:ea typeface="宋体" charset="-122"/>
        </a:defRPr>
      </a:lvl6pPr>
      <a:lvl7pPr marL="1097190" algn="ctr" rtl="0" fontAlgn="base">
        <a:spcBef>
          <a:spcPct val="0"/>
        </a:spcBef>
        <a:spcAft>
          <a:spcPct val="0"/>
        </a:spcAft>
        <a:defRPr sz="5280">
          <a:solidFill>
            <a:schemeClr val="tx1"/>
          </a:solidFill>
          <a:latin typeface="Calibri" pitchFamily="34" charset="0"/>
          <a:ea typeface="宋体" charset="-122"/>
        </a:defRPr>
      </a:lvl7pPr>
      <a:lvl8pPr marL="1645786" algn="ctr" rtl="0" fontAlgn="base">
        <a:spcBef>
          <a:spcPct val="0"/>
        </a:spcBef>
        <a:spcAft>
          <a:spcPct val="0"/>
        </a:spcAft>
        <a:defRPr sz="5280">
          <a:solidFill>
            <a:schemeClr val="tx1"/>
          </a:solidFill>
          <a:latin typeface="Calibri" pitchFamily="34" charset="0"/>
          <a:ea typeface="宋体" charset="-122"/>
        </a:defRPr>
      </a:lvl8pPr>
      <a:lvl9pPr marL="2194381" algn="ctr" rtl="0" fontAlgn="base">
        <a:spcBef>
          <a:spcPct val="0"/>
        </a:spcBef>
        <a:spcAft>
          <a:spcPct val="0"/>
        </a:spcAft>
        <a:defRPr sz="5280">
          <a:solidFill>
            <a:schemeClr val="tx1"/>
          </a:solidFill>
          <a:latin typeface="Calibri" pitchFamily="34" charset="0"/>
          <a:ea typeface="宋体" charset="-122"/>
        </a:defRPr>
      </a:lvl9pPr>
    </p:titleStyle>
    <p:bodyStyle>
      <a:lvl1pPr marL="411446" indent="-411446" algn="l" rtl="0" eaLnBrk="0" fontAlgn="base" hangingPunct="0">
        <a:spcBef>
          <a:spcPct val="20000"/>
        </a:spcBef>
        <a:spcAft>
          <a:spcPct val="0"/>
        </a:spcAft>
        <a:buFont typeface="Arial" panose="020B0604020202020204" pitchFamily="34" charset="0"/>
        <a:buChar char="•"/>
        <a:defRPr sz="3840" kern="1200">
          <a:solidFill>
            <a:schemeClr val="tx1"/>
          </a:solidFill>
          <a:latin typeface="+mn-lt"/>
          <a:ea typeface="+mn-ea"/>
          <a:cs typeface="+mn-cs"/>
        </a:defRPr>
      </a:lvl1pPr>
      <a:lvl2pPr marL="891467" indent="-342872" algn="l" rtl="0" eaLnBrk="0" fontAlgn="base" hangingPunct="0">
        <a:spcBef>
          <a:spcPct val="20000"/>
        </a:spcBef>
        <a:spcAft>
          <a:spcPct val="0"/>
        </a:spcAft>
        <a:buFont typeface="Arial" panose="020B0604020202020204" pitchFamily="34" charset="0"/>
        <a:buChar char="–"/>
        <a:defRPr sz="3360" kern="1200">
          <a:solidFill>
            <a:schemeClr val="tx1"/>
          </a:solidFill>
          <a:latin typeface="+mn-lt"/>
          <a:ea typeface="+mn-ea"/>
          <a:cs typeface="+mn-cs"/>
        </a:defRPr>
      </a:lvl2pPr>
      <a:lvl3pPr marL="1371488" indent="-274299" algn="l" rtl="0" eaLnBrk="0" fontAlgn="base" hangingPunct="0">
        <a:spcBef>
          <a:spcPct val="20000"/>
        </a:spcBef>
        <a:spcAft>
          <a:spcPct val="0"/>
        </a:spcAft>
        <a:buFont typeface="Arial" panose="020B0604020202020204" pitchFamily="34" charset="0"/>
        <a:buChar char="•"/>
        <a:defRPr sz="2880" kern="1200">
          <a:solidFill>
            <a:schemeClr val="tx1"/>
          </a:solidFill>
          <a:latin typeface="+mn-lt"/>
          <a:ea typeface="+mn-ea"/>
          <a:cs typeface="+mn-cs"/>
        </a:defRPr>
      </a:lvl3pPr>
      <a:lvl4pPr marL="1920085" indent="-274299"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4pPr>
      <a:lvl5pPr marL="2468677" indent="-274299"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5pPr>
      <a:lvl6pPr marL="301727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867"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462"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058" indent="-274299" algn="l" defTabSz="10971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097190" rtl="0" eaLnBrk="1" latinLnBrk="0" hangingPunct="1">
        <a:defRPr sz="2160" kern="1200">
          <a:solidFill>
            <a:schemeClr val="tx1"/>
          </a:solidFill>
          <a:latin typeface="+mn-lt"/>
          <a:ea typeface="+mn-ea"/>
          <a:cs typeface="+mn-cs"/>
        </a:defRPr>
      </a:lvl1pPr>
      <a:lvl2pPr marL="548595" algn="l" defTabSz="1097190" rtl="0" eaLnBrk="1" latinLnBrk="0" hangingPunct="1">
        <a:defRPr sz="2160" kern="1200">
          <a:solidFill>
            <a:schemeClr val="tx1"/>
          </a:solidFill>
          <a:latin typeface="+mn-lt"/>
          <a:ea typeface="+mn-ea"/>
          <a:cs typeface="+mn-cs"/>
        </a:defRPr>
      </a:lvl2pPr>
      <a:lvl3pPr marL="1097190" algn="l" defTabSz="1097190" rtl="0" eaLnBrk="1" latinLnBrk="0" hangingPunct="1">
        <a:defRPr sz="2160" kern="1200">
          <a:solidFill>
            <a:schemeClr val="tx1"/>
          </a:solidFill>
          <a:latin typeface="+mn-lt"/>
          <a:ea typeface="+mn-ea"/>
          <a:cs typeface="+mn-cs"/>
        </a:defRPr>
      </a:lvl3pPr>
      <a:lvl4pPr marL="1645786" algn="l" defTabSz="1097190" rtl="0" eaLnBrk="1" latinLnBrk="0" hangingPunct="1">
        <a:defRPr sz="2160" kern="1200">
          <a:solidFill>
            <a:schemeClr val="tx1"/>
          </a:solidFill>
          <a:latin typeface="+mn-lt"/>
          <a:ea typeface="+mn-ea"/>
          <a:cs typeface="+mn-cs"/>
        </a:defRPr>
      </a:lvl4pPr>
      <a:lvl5pPr marL="2194381" algn="l" defTabSz="1097190" rtl="0" eaLnBrk="1" latinLnBrk="0" hangingPunct="1">
        <a:defRPr sz="2160" kern="1200">
          <a:solidFill>
            <a:schemeClr val="tx1"/>
          </a:solidFill>
          <a:latin typeface="+mn-lt"/>
          <a:ea typeface="+mn-ea"/>
          <a:cs typeface="+mn-cs"/>
        </a:defRPr>
      </a:lvl5pPr>
      <a:lvl6pPr marL="2742974" algn="l" defTabSz="1097190" rtl="0" eaLnBrk="1" latinLnBrk="0" hangingPunct="1">
        <a:defRPr sz="2160" kern="1200">
          <a:solidFill>
            <a:schemeClr val="tx1"/>
          </a:solidFill>
          <a:latin typeface="+mn-lt"/>
          <a:ea typeface="+mn-ea"/>
          <a:cs typeface="+mn-cs"/>
        </a:defRPr>
      </a:lvl6pPr>
      <a:lvl7pPr marL="3291570" algn="l" defTabSz="1097190" rtl="0" eaLnBrk="1" latinLnBrk="0" hangingPunct="1">
        <a:defRPr sz="2160" kern="1200">
          <a:solidFill>
            <a:schemeClr val="tx1"/>
          </a:solidFill>
          <a:latin typeface="+mn-lt"/>
          <a:ea typeface="+mn-ea"/>
          <a:cs typeface="+mn-cs"/>
        </a:defRPr>
      </a:lvl7pPr>
      <a:lvl8pPr marL="3840165" algn="l" defTabSz="1097190" rtl="0" eaLnBrk="1" latinLnBrk="0" hangingPunct="1">
        <a:defRPr sz="2160" kern="1200">
          <a:solidFill>
            <a:schemeClr val="tx1"/>
          </a:solidFill>
          <a:latin typeface="+mn-lt"/>
          <a:ea typeface="+mn-ea"/>
          <a:cs typeface="+mn-cs"/>
        </a:defRPr>
      </a:lvl8pPr>
      <a:lvl9pPr marL="4388760" algn="l" defTabSz="109719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hyperlink" Target="mailto:taoj23@mail.sysu.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on-demand.gputechconf.com/gtc/2017/presentation/s7122-stephen-jones-cuda-optimization-tips-tricks-and-techniques.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hyperlink" Target="http://developer.download.nvidia.com/compute/cuda/CUDA_Occupancy_calculator.xl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portal.tacc.utexas.edu/documents/13601/1041435/06-Serial_and_Vector_Optimization.pdf/4eef1e1c-7592-4ac4-8608-1f0662553a88" TargetMode="External"/><Relationship Id="rId2" Type="http://schemas.openxmlformats.org/officeDocument/2006/relationships/hyperlink" Target="http://icps.u-strasbg.fr/~bastoul/local_copies/le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hyperlink" Target="https://developer.download.nvidia.cn/assets/cuda/files/reduction.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 name="TextBox 18"/>
          <p:cNvSpPr txBox="1">
            <a:spLocks noChangeArrowheads="1"/>
          </p:cNvSpPr>
          <p:nvPr/>
        </p:nvSpPr>
        <p:spPr bwMode="auto">
          <a:xfrm>
            <a:off x="0" y="5205371"/>
            <a:ext cx="14630400" cy="269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9718" tIns="54859" rIns="109718" bIns="54859"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defRPr/>
            </a:pPr>
            <a:r>
              <a:rPr lang="zh-CN" altLang="en-US" sz="5000" b="1" dirty="0">
                <a:latin typeface="KaiTi" panose="02010609060101010101" pitchFamily="49" charset="-122"/>
                <a:ea typeface="KaiTi" panose="02010609060101010101" pitchFamily="49" charset="-122"/>
                <a:cs typeface="Arial Unicode MS" charset="0"/>
              </a:rPr>
              <a:t>王桢</a:t>
            </a:r>
            <a:endParaRPr lang="en-US" altLang="zh-CN" sz="5000" b="1" dirty="0">
              <a:latin typeface="Arial Unicode MS" charset="0"/>
              <a:ea typeface="Arial Unicode MS" charset="0"/>
              <a:cs typeface="Arial Unicode MS" charset="0"/>
            </a:endParaRPr>
          </a:p>
          <a:p>
            <a:pPr algn="ctr" eaLnBrk="1" hangingPunct="1">
              <a:defRPr/>
            </a:pPr>
            <a:r>
              <a:rPr lang="en-US" altLang="zh-CN" sz="3200" b="1" dirty="0">
                <a:latin typeface="Arial Unicode MS" charset="0"/>
                <a:ea typeface="Arial Unicode MS" charset="0"/>
                <a:cs typeface="Arial Unicode MS" charset="0"/>
                <a:hlinkClick r:id="rId4"/>
              </a:rPr>
              <a:t>wangzh665@mail.sysu.edu.cn</a:t>
            </a:r>
            <a:endParaRPr lang="en-US" altLang="zh-CN" sz="3200" b="1" dirty="0">
              <a:latin typeface="Arial Unicode MS" charset="0"/>
              <a:ea typeface="Arial Unicode MS" charset="0"/>
              <a:cs typeface="Arial Unicode MS" charset="0"/>
            </a:endParaRPr>
          </a:p>
          <a:p>
            <a:pPr algn="ctr" eaLnBrk="1" hangingPunct="1">
              <a:defRPr/>
            </a:pPr>
            <a:endParaRPr lang="en-US" altLang="zh-CN" sz="1400" b="1" dirty="0">
              <a:latin typeface="Arial Unicode MS" charset="0"/>
              <a:ea typeface="Arial Unicode MS" charset="0"/>
              <a:cs typeface="Arial Unicode MS" charset="0"/>
            </a:endParaRPr>
          </a:p>
          <a:p>
            <a:pPr algn="ctr" eaLnBrk="1" hangingPunct="1">
              <a:defRPr/>
            </a:pPr>
            <a:r>
              <a:rPr lang="zh-CN" altLang="en-US" sz="3600" b="1" dirty="0">
                <a:latin typeface="KaiTi" panose="02010609060101010101" pitchFamily="49" charset="-122"/>
                <a:ea typeface="KaiTi" panose="02010609060101010101" pitchFamily="49" charset="-122"/>
                <a:cs typeface="Arial Unicode MS" charset="0"/>
              </a:rPr>
              <a:t>中山大学 计算机学院</a:t>
            </a:r>
            <a:endParaRPr lang="en-US" altLang="zh-CN" sz="3600" b="1" dirty="0">
              <a:latin typeface="KaiTi" panose="02010609060101010101" pitchFamily="49" charset="-122"/>
              <a:ea typeface="KaiTi" panose="02010609060101010101" pitchFamily="49" charset="-122"/>
              <a:cs typeface="Arial Unicode MS" charset="0"/>
            </a:endParaRPr>
          </a:p>
          <a:p>
            <a:pPr algn="ctr" eaLnBrk="1" hangingPunct="1">
              <a:defRPr/>
            </a:pPr>
            <a:r>
              <a:rPr lang="zh-CN" altLang="en-US" sz="3600" b="1" dirty="0">
                <a:latin typeface="KaiTi" panose="02010609060101010101" pitchFamily="49" charset="-122"/>
                <a:ea typeface="KaiTi" panose="02010609060101010101" pitchFamily="49" charset="-122"/>
                <a:cs typeface="Arial Unicode MS" charset="0"/>
              </a:rPr>
              <a:t>国家超级计算广州中心</a:t>
            </a:r>
            <a:endParaRPr lang="en-US" altLang="zh-CN" sz="3600" b="1" dirty="0">
              <a:latin typeface="KaiTi" panose="02010609060101010101" pitchFamily="49" charset="-122"/>
              <a:ea typeface="KaiTi" panose="02010609060101010101" pitchFamily="49" charset="-122"/>
              <a:cs typeface="Arial Unicode MS" charset="0"/>
            </a:endParaRPr>
          </a:p>
        </p:txBody>
      </p:sp>
      <p:pic>
        <p:nvPicPr>
          <p:cNvPr id="4101"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79747" y="369573"/>
            <a:ext cx="5455920" cy="876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2"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17423" y="306707"/>
            <a:ext cx="2937510" cy="10020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17"/>
          <p:cNvSpPr txBox="1">
            <a:spLocks noChangeArrowheads="1"/>
          </p:cNvSpPr>
          <p:nvPr/>
        </p:nvSpPr>
        <p:spPr bwMode="auto">
          <a:xfrm>
            <a:off x="0" y="2255201"/>
            <a:ext cx="14630400" cy="2880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9718" tIns="54859" rIns="109718" bIns="54859"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defRPr/>
            </a:pPr>
            <a:r>
              <a:rPr lang="en-US" altLang="zh-CN" sz="8000" b="1" dirty="0">
                <a:solidFill>
                  <a:srgbClr val="0070C0"/>
                </a:solidFill>
                <a:latin typeface="KaiTi" panose="02010609060101010101" pitchFamily="49" charset="-122"/>
                <a:ea typeface="KaiTi" panose="02010609060101010101" pitchFamily="49" charset="-122"/>
              </a:rPr>
              <a:t>GPU Programming with CUDA</a:t>
            </a:r>
          </a:p>
          <a:p>
            <a:pPr algn="ctr" eaLnBrk="1" hangingPunct="1">
              <a:defRPr/>
            </a:pPr>
            <a:r>
              <a:rPr lang="en-US" altLang="zh-CN" sz="5000" b="1" spc="360" dirty="0">
                <a:solidFill>
                  <a:srgbClr val="0070C0"/>
                </a:solidFill>
                <a:latin typeface="KaiTi" panose="02010609060101010101" pitchFamily="49" charset="-122"/>
                <a:ea typeface="KaiTi" panose="02010609060101010101" pitchFamily="49" charset="-122"/>
                <a:cs typeface="Arial" charset="0"/>
              </a:rPr>
              <a:t>CUDA</a:t>
            </a:r>
            <a:r>
              <a:rPr lang="zh-CN" altLang="en-US" sz="5000" b="1" spc="360" dirty="0">
                <a:solidFill>
                  <a:srgbClr val="0070C0"/>
                </a:solidFill>
                <a:latin typeface="KaiTi" panose="02010609060101010101" pitchFamily="49" charset="-122"/>
                <a:ea typeface="KaiTi" panose="02010609060101010101" pitchFamily="49" charset="-122"/>
                <a:cs typeface="Arial" charset="0"/>
              </a:rPr>
              <a:t>性能优化</a:t>
            </a:r>
            <a:endParaRPr lang="en-US" altLang="zh-CN" sz="5000" b="1" spc="360" dirty="0">
              <a:solidFill>
                <a:srgbClr val="0070C0"/>
              </a:solidFill>
              <a:latin typeface="KaiTi" panose="02010609060101010101" pitchFamily="49" charset="-122"/>
              <a:ea typeface="KaiTi" panose="02010609060101010101" pitchFamily="49" charset="-122"/>
              <a:cs typeface="Arial" charset="0"/>
            </a:endParaRPr>
          </a:p>
          <a:p>
            <a:pPr algn="ctr" eaLnBrk="1" hangingPunct="1">
              <a:defRPr/>
            </a:pPr>
            <a:endParaRPr lang="en-US" altLang="zh-CN" sz="5000" b="1" spc="360" dirty="0">
              <a:solidFill>
                <a:srgbClr val="0070C0"/>
              </a:solidFill>
              <a:latin typeface="KaiTi" panose="02010609060101010101" pitchFamily="49" charset="-122"/>
              <a:ea typeface="KaiTi" panose="02010609060101010101" pitchFamily="49" charset="-122"/>
              <a:cs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434E96-651F-EC4F-9C0B-52EBD4EE9EA8}"/>
              </a:ext>
            </a:extLst>
          </p:cNvPr>
          <p:cNvPicPr>
            <a:picLocks noChangeAspect="1"/>
          </p:cNvPicPr>
          <p:nvPr/>
        </p:nvPicPr>
        <p:blipFill>
          <a:blip r:embed="rId2"/>
          <a:stretch>
            <a:fillRect/>
          </a:stretch>
        </p:blipFill>
        <p:spPr>
          <a:xfrm>
            <a:off x="11244228" y="2565358"/>
            <a:ext cx="3277662" cy="2458247"/>
          </a:xfrm>
          <a:prstGeom prst="rect">
            <a:avLst/>
          </a:prstGeom>
        </p:spPr>
      </p:pic>
      <p:sp>
        <p:nvSpPr>
          <p:cNvPr id="2" name="Title 1">
            <a:extLst>
              <a:ext uri="{FF2B5EF4-FFF2-40B4-BE49-F238E27FC236}">
                <a16:creationId xmlns:a16="http://schemas.microsoft.com/office/drawing/2014/main" id="{A678A1D3-A136-5F4C-8882-9C34C6D55557}"/>
              </a:ext>
            </a:extLst>
          </p:cNvPr>
          <p:cNvSpPr>
            <a:spLocks noGrp="1"/>
          </p:cNvSpPr>
          <p:nvPr>
            <p:ph type="title"/>
          </p:nvPr>
        </p:nvSpPr>
        <p:spPr/>
        <p:txBody>
          <a:bodyPr>
            <a:normAutofit fontScale="90000"/>
          </a:bodyPr>
          <a:lstStyle/>
          <a:p>
            <a:r>
              <a:rPr lang="zh-CN" altLang="en-US" dirty="0"/>
              <a:t>性能相关知识回顾</a:t>
            </a:r>
            <a:endParaRPr lang="en-US" dirty="0"/>
          </a:p>
        </p:txBody>
      </p:sp>
      <p:sp>
        <p:nvSpPr>
          <p:cNvPr id="3" name="Content Placeholder 2">
            <a:extLst>
              <a:ext uri="{FF2B5EF4-FFF2-40B4-BE49-F238E27FC236}">
                <a16:creationId xmlns:a16="http://schemas.microsoft.com/office/drawing/2014/main" id="{4F652750-9474-1A43-9A0D-A219BF9F4CC7}"/>
              </a:ext>
            </a:extLst>
          </p:cNvPr>
          <p:cNvSpPr>
            <a:spLocks noGrp="1"/>
          </p:cNvSpPr>
          <p:nvPr>
            <p:ph idx="1"/>
          </p:nvPr>
        </p:nvSpPr>
        <p:spPr/>
        <p:txBody>
          <a:bodyPr/>
          <a:lstStyle/>
          <a:p>
            <a:r>
              <a:rPr lang="en-US" dirty="0"/>
              <a:t>CUDA</a:t>
            </a:r>
            <a:r>
              <a:rPr lang="zh-CN" altLang="en-US" dirty="0"/>
              <a:t>是异构计算（</a:t>
            </a:r>
            <a:r>
              <a:rPr lang="en-US" altLang="zh-CN" dirty="0"/>
              <a:t>CPU+GPU</a:t>
            </a:r>
            <a:r>
              <a:rPr lang="zh-CN" altLang="en-US" dirty="0"/>
              <a:t>）（讲义</a:t>
            </a:r>
            <a:r>
              <a:rPr lang="en-US" altLang="zh-CN" dirty="0"/>
              <a:t>3</a:t>
            </a:r>
            <a:r>
              <a:rPr lang="zh-CN" altLang="en-US" dirty="0"/>
              <a:t>）</a:t>
            </a:r>
            <a:endParaRPr lang="en-US" altLang="zh-CN" dirty="0"/>
          </a:p>
          <a:p>
            <a:pPr lvl="1"/>
            <a:r>
              <a:rPr lang="zh-CN" altLang="en-US" dirty="0"/>
              <a:t>针对计算任务选用合适的硬件</a:t>
            </a:r>
            <a:endParaRPr lang="en-US" altLang="zh-CN" dirty="0"/>
          </a:p>
          <a:p>
            <a:pPr lvl="1"/>
            <a:r>
              <a:rPr lang="en-US" altLang="zh-CN" dirty="0"/>
              <a:t>CPU</a:t>
            </a:r>
            <a:r>
              <a:rPr lang="zh-CN" altLang="en-US" dirty="0"/>
              <a:t>使用单个（或少数）线程完成控制流复杂的计算任务</a:t>
            </a:r>
            <a:endParaRPr lang="en-US" altLang="zh-CN" dirty="0"/>
          </a:p>
          <a:p>
            <a:pPr lvl="2"/>
            <a:r>
              <a:rPr lang="zh-CN" altLang="en-US" dirty="0"/>
              <a:t>快速串行执行</a:t>
            </a:r>
            <a:endParaRPr lang="en-US" altLang="zh-CN" dirty="0"/>
          </a:p>
          <a:p>
            <a:pPr lvl="2"/>
            <a:r>
              <a:rPr lang="zh-CN" altLang="en-US" dirty="0"/>
              <a:t>大缓存掩盖存储器延迟</a:t>
            </a:r>
            <a:endParaRPr lang="en-US" altLang="zh-CN" dirty="0"/>
          </a:p>
          <a:p>
            <a:pPr lvl="1"/>
            <a:r>
              <a:rPr lang="en-US" altLang="zh-CN" dirty="0"/>
              <a:t>GPU</a:t>
            </a:r>
            <a:r>
              <a:rPr lang="zh-CN" altLang="en-US" dirty="0"/>
              <a:t>使用大量线程完成控制流简单的计算任务</a:t>
            </a:r>
            <a:endParaRPr lang="en-US" altLang="zh-CN" dirty="0"/>
          </a:p>
          <a:p>
            <a:pPr lvl="2"/>
            <a:r>
              <a:rPr lang="zh-CN" altLang="en-US" dirty="0"/>
              <a:t>线程高度轻量级（低创建、切换开销、单个线程速度较</a:t>
            </a:r>
            <a:r>
              <a:rPr lang="en-US" altLang="zh-CN" dirty="0"/>
              <a:t>CPU</a:t>
            </a:r>
            <a:r>
              <a:rPr lang="zh-CN" altLang="en-US" dirty="0"/>
              <a:t>慢）</a:t>
            </a:r>
            <a:endParaRPr lang="en-US" altLang="zh-CN" dirty="0"/>
          </a:p>
          <a:p>
            <a:pPr lvl="2"/>
            <a:r>
              <a:rPr lang="zh-CN" altLang="en-US" dirty="0"/>
              <a:t>高带宽存储用于完成大量并发访问</a:t>
            </a:r>
            <a:endParaRPr lang="en-US" altLang="zh-CN" dirty="0"/>
          </a:p>
          <a:p>
            <a:pPr lvl="1"/>
            <a:r>
              <a:rPr lang="zh-CN" altLang="en-US" dirty="0"/>
              <a:t>需避免过于频繁地在</a:t>
            </a:r>
            <a:r>
              <a:rPr lang="en-US" altLang="zh-CN" dirty="0"/>
              <a:t>CPU</a:t>
            </a:r>
            <a:r>
              <a:rPr lang="zh-CN" altLang="en-US" dirty="0"/>
              <a:t>与</a:t>
            </a:r>
            <a:r>
              <a:rPr lang="en-US" altLang="zh-CN" dirty="0"/>
              <a:t>GPU</a:t>
            </a:r>
            <a:r>
              <a:rPr lang="zh-CN" altLang="en-US" dirty="0"/>
              <a:t>之间切换</a:t>
            </a:r>
            <a:endParaRPr lang="en-US" altLang="zh-CN" dirty="0"/>
          </a:p>
          <a:p>
            <a:pPr lvl="2"/>
            <a:r>
              <a:rPr lang="zh-CN" altLang="en-US" dirty="0"/>
              <a:t>避免大量在</a:t>
            </a:r>
            <a:r>
              <a:rPr lang="en-US" altLang="zh-CN" dirty="0"/>
              <a:t>CPU</a:t>
            </a:r>
            <a:r>
              <a:rPr lang="zh-CN" altLang="en-US" dirty="0"/>
              <a:t>与</a:t>
            </a:r>
            <a:r>
              <a:rPr lang="en-US" altLang="zh-CN" dirty="0"/>
              <a:t>GPU</a:t>
            </a:r>
            <a:r>
              <a:rPr lang="zh-CN" altLang="en-US" dirty="0"/>
              <a:t>之间的内存拷贝</a:t>
            </a:r>
            <a:endParaRPr lang="en-US" altLang="zh-CN" dirty="0"/>
          </a:p>
        </p:txBody>
      </p:sp>
      <p:sp>
        <p:nvSpPr>
          <p:cNvPr id="4" name="Slide Number Placeholder 3">
            <a:extLst>
              <a:ext uri="{FF2B5EF4-FFF2-40B4-BE49-F238E27FC236}">
                <a16:creationId xmlns:a16="http://schemas.microsoft.com/office/drawing/2014/main" id="{DF44B4AE-FFAF-E242-ACB5-C4919284B84A}"/>
              </a:ext>
            </a:extLst>
          </p:cNvPr>
          <p:cNvSpPr>
            <a:spLocks noGrp="1"/>
          </p:cNvSpPr>
          <p:nvPr>
            <p:ph type="sldNum" sz="quarter" idx="12"/>
          </p:nvPr>
        </p:nvSpPr>
        <p:spPr/>
        <p:txBody>
          <a:bodyPr/>
          <a:lstStyle/>
          <a:p>
            <a:pPr>
              <a:defRPr/>
            </a:pPr>
            <a:fld id="{CA40A734-EF3B-425E-9970-80954DDB0807}" type="slidenum">
              <a:rPr lang="zh-CN" altLang="en-US" smtClean="0"/>
              <a:pPr>
                <a:defRPr/>
              </a:pPr>
              <a:t>10</a:t>
            </a:fld>
            <a:endParaRPr lang="zh-CN" altLang="en-US"/>
          </a:p>
        </p:txBody>
      </p:sp>
      <p:pic>
        <p:nvPicPr>
          <p:cNvPr id="6" name="Picture 5">
            <a:extLst>
              <a:ext uri="{FF2B5EF4-FFF2-40B4-BE49-F238E27FC236}">
                <a16:creationId xmlns:a16="http://schemas.microsoft.com/office/drawing/2014/main" id="{304BF4F3-D3C4-1344-A6E0-115F7F2BFCED}"/>
              </a:ext>
            </a:extLst>
          </p:cNvPr>
          <p:cNvPicPr>
            <a:picLocks noChangeAspect="1"/>
          </p:cNvPicPr>
          <p:nvPr/>
        </p:nvPicPr>
        <p:blipFill>
          <a:blip r:embed="rId3"/>
          <a:stretch>
            <a:fillRect/>
          </a:stretch>
        </p:blipFill>
        <p:spPr>
          <a:xfrm>
            <a:off x="11363769" y="5370339"/>
            <a:ext cx="3038579" cy="2304256"/>
          </a:xfrm>
          <a:prstGeom prst="rect">
            <a:avLst/>
          </a:prstGeom>
        </p:spPr>
      </p:pic>
    </p:spTree>
    <p:extLst>
      <p:ext uri="{BB962C8B-B14F-4D97-AF65-F5344CB8AC3E}">
        <p14:creationId xmlns:p14="http://schemas.microsoft.com/office/powerpoint/2010/main" val="301504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BFFD-9282-3747-99EA-728DECC508F8}"/>
              </a:ext>
            </a:extLst>
          </p:cNvPr>
          <p:cNvSpPr>
            <a:spLocks noGrp="1"/>
          </p:cNvSpPr>
          <p:nvPr>
            <p:ph type="title"/>
          </p:nvPr>
        </p:nvSpPr>
        <p:spPr/>
        <p:txBody>
          <a:bodyPr>
            <a:normAutofit fontScale="90000"/>
          </a:bodyPr>
          <a:lstStyle/>
          <a:p>
            <a:r>
              <a:rPr lang="zh-CN" altLang="en-US" dirty="0"/>
              <a:t>性能相关知识回顾</a:t>
            </a:r>
            <a:endParaRPr lang="en-US" dirty="0"/>
          </a:p>
        </p:txBody>
      </p:sp>
      <p:sp>
        <p:nvSpPr>
          <p:cNvPr id="3" name="Content Placeholder 2">
            <a:extLst>
              <a:ext uri="{FF2B5EF4-FFF2-40B4-BE49-F238E27FC236}">
                <a16:creationId xmlns:a16="http://schemas.microsoft.com/office/drawing/2014/main" id="{D1CFEF8A-DD3A-2545-80E0-866B74FD325F}"/>
              </a:ext>
            </a:extLst>
          </p:cNvPr>
          <p:cNvSpPr>
            <a:spLocks noGrp="1"/>
          </p:cNvSpPr>
          <p:nvPr>
            <p:ph idx="1"/>
          </p:nvPr>
        </p:nvSpPr>
        <p:spPr/>
        <p:txBody>
          <a:bodyPr/>
          <a:lstStyle/>
          <a:p>
            <a:r>
              <a:rPr lang="zh-CN" altLang="en-US" sz="2800" dirty="0"/>
              <a:t>选择合适的内存（讲义</a:t>
            </a:r>
            <a:r>
              <a:rPr lang="en-US" altLang="zh-CN" sz="2800" dirty="0"/>
              <a:t>4</a:t>
            </a:r>
            <a:r>
              <a:rPr lang="zh-CN" altLang="en-US" sz="2800" dirty="0"/>
              <a:t>、</a:t>
            </a:r>
            <a:r>
              <a:rPr lang="en-US" altLang="zh-CN" sz="2800" dirty="0"/>
              <a:t>5</a:t>
            </a:r>
            <a:r>
              <a:rPr lang="zh-CN" altLang="en-US" sz="2800" dirty="0"/>
              <a:t>）</a:t>
            </a:r>
            <a:endParaRPr lang="en-US" altLang="zh-CN" sz="2800" dirty="0"/>
          </a:p>
          <a:p>
            <a:r>
              <a:rPr lang="zh-CN" altLang="en-US" sz="2800" dirty="0"/>
              <a:t>全局内存</a:t>
            </a:r>
            <a:endParaRPr lang="en-US" altLang="zh-CN" sz="2800" dirty="0"/>
          </a:p>
          <a:p>
            <a:pPr lvl="1"/>
            <a:r>
              <a:rPr lang="zh-CN" altLang="en-US" sz="2400" dirty="0"/>
              <a:t>动态、静态全局内存、统一内存寻址</a:t>
            </a:r>
            <a:endParaRPr lang="en-US" altLang="zh-CN" sz="2400" dirty="0"/>
          </a:p>
          <a:p>
            <a:pPr lvl="1"/>
            <a:r>
              <a:rPr lang="zh-CN" altLang="en-US" sz="2400" dirty="0"/>
              <a:t>二级缓存</a:t>
            </a:r>
            <a:r>
              <a:rPr lang="en-US" altLang="zh-CN" sz="2400" dirty="0"/>
              <a:t>/</a:t>
            </a:r>
            <a:r>
              <a:rPr lang="zh-CN" altLang="en-US" sz="2400" dirty="0"/>
              <a:t>一级缓存</a:t>
            </a:r>
            <a:endParaRPr lang="en-US" altLang="zh-CN" sz="2400" dirty="0"/>
          </a:p>
          <a:p>
            <a:pPr lvl="1"/>
            <a:r>
              <a:rPr lang="zh-CN" altLang="en-US" sz="2400" dirty="0"/>
              <a:t>重复计算有时优于存储器访问</a:t>
            </a:r>
            <a:endParaRPr lang="en-US" altLang="zh-CN" sz="2400" dirty="0"/>
          </a:p>
          <a:p>
            <a:r>
              <a:rPr lang="zh-CN" altLang="en-US" sz="2800" dirty="0"/>
              <a:t>常量内存</a:t>
            </a:r>
            <a:endParaRPr lang="en-US" altLang="zh-CN" sz="2800" dirty="0"/>
          </a:p>
          <a:p>
            <a:pPr lvl="1"/>
            <a:r>
              <a:rPr lang="zh-CN" altLang="en-US" sz="2400" dirty="0"/>
              <a:t>片上常量缓存、适合统一读取，如广播访问</a:t>
            </a:r>
            <a:endParaRPr lang="en-US" altLang="zh-CN" sz="2400" dirty="0"/>
          </a:p>
          <a:p>
            <a:r>
              <a:rPr lang="zh-CN" altLang="en-US" sz="2800" dirty="0"/>
              <a:t>只读内存</a:t>
            </a:r>
            <a:endParaRPr lang="en-US" altLang="zh-CN" sz="2800" dirty="0"/>
          </a:p>
          <a:p>
            <a:pPr lvl="1"/>
            <a:r>
              <a:rPr lang="zh-CN" altLang="en-US" sz="2400" dirty="0"/>
              <a:t>片上缓存、适合分散读取</a:t>
            </a:r>
            <a:endParaRPr lang="en-US" altLang="zh-CN" sz="2400" dirty="0"/>
          </a:p>
          <a:p>
            <a:r>
              <a:rPr lang="zh-CN" altLang="en-US" sz="2800" dirty="0"/>
              <a:t>共享内存</a:t>
            </a:r>
            <a:endParaRPr lang="en-US" altLang="zh-CN" sz="2800" dirty="0"/>
          </a:p>
          <a:p>
            <a:pPr lvl="1"/>
            <a:r>
              <a:rPr lang="zh-CN" altLang="en-US" sz="2400" dirty="0"/>
              <a:t>片上、可编程、适合分散读取、存储体冲突</a:t>
            </a:r>
            <a:endParaRPr lang="en-US" altLang="zh-CN" sz="2400" dirty="0"/>
          </a:p>
        </p:txBody>
      </p:sp>
      <p:sp>
        <p:nvSpPr>
          <p:cNvPr id="4" name="Slide Number Placeholder 3">
            <a:extLst>
              <a:ext uri="{FF2B5EF4-FFF2-40B4-BE49-F238E27FC236}">
                <a16:creationId xmlns:a16="http://schemas.microsoft.com/office/drawing/2014/main" id="{B34C9A4F-CA90-9A45-AD47-BB54291A74C9}"/>
              </a:ext>
            </a:extLst>
          </p:cNvPr>
          <p:cNvSpPr>
            <a:spLocks noGrp="1"/>
          </p:cNvSpPr>
          <p:nvPr>
            <p:ph type="sldNum" sz="quarter" idx="12"/>
          </p:nvPr>
        </p:nvSpPr>
        <p:spPr/>
        <p:txBody>
          <a:bodyPr/>
          <a:lstStyle/>
          <a:p>
            <a:pPr>
              <a:defRPr/>
            </a:pPr>
            <a:fld id="{CA40A734-EF3B-425E-9970-80954DDB0807}" type="slidenum">
              <a:rPr lang="zh-CN" altLang="en-US" smtClean="0"/>
              <a:pPr>
                <a:defRPr/>
              </a:pPr>
              <a:t>11</a:t>
            </a:fld>
            <a:endParaRPr lang="zh-CN" altLang="en-US"/>
          </a:p>
        </p:txBody>
      </p:sp>
    </p:spTree>
    <p:extLst>
      <p:ext uri="{BB962C8B-B14F-4D97-AF65-F5344CB8AC3E}">
        <p14:creationId xmlns:p14="http://schemas.microsoft.com/office/powerpoint/2010/main" val="2390077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A1D3-A136-5F4C-8882-9C34C6D55557}"/>
              </a:ext>
            </a:extLst>
          </p:cNvPr>
          <p:cNvSpPr>
            <a:spLocks noGrp="1"/>
          </p:cNvSpPr>
          <p:nvPr>
            <p:ph type="title"/>
          </p:nvPr>
        </p:nvSpPr>
        <p:spPr/>
        <p:txBody>
          <a:bodyPr>
            <a:normAutofit fontScale="90000"/>
          </a:bodyPr>
          <a:lstStyle/>
          <a:p>
            <a:r>
              <a:rPr lang="zh-CN" altLang="en-US" dirty="0"/>
              <a:t>性能相关知识回顾</a:t>
            </a:r>
            <a:endParaRPr lang="en-US" dirty="0"/>
          </a:p>
        </p:txBody>
      </p:sp>
      <p:sp>
        <p:nvSpPr>
          <p:cNvPr id="3" name="Content Placeholder 2">
            <a:extLst>
              <a:ext uri="{FF2B5EF4-FFF2-40B4-BE49-F238E27FC236}">
                <a16:creationId xmlns:a16="http://schemas.microsoft.com/office/drawing/2014/main" id="{4F652750-9474-1A43-9A0D-A219BF9F4CC7}"/>
              </a:ext>
            </a:extLst>
          </p:cNvPr>
          <p:cNvSpPr>
            <a:spLocks noGrp="1"/>
          </p:cNvSpPr>
          <p:nvPr>
            <p:ph idx="1"/>
          </p:nvPr>
        </p:nvSpPr>
        <p:spPr/>
        <p:txBody>
          <a:bodyPr/>
          <a:lstStyle/>
          <a:p>
            <a:r>
              <a:rPr lang="zh-CN" altLang="en-US" dirty="0"/>
              <a:t>线程束执行模式对性能的影响（讲义</a:t>
            </a:r>
            <a:r>
              <a:rPr lang="en-US" altLang="zh-CN" dirty="0"/>
              <a:t>5</a:t>
            </a:r>
            <a:r>
              <a:rPr lang="zh-CN" altLang="en-US" dirty="0"/>
              <a:t>）</a:t>
            </a:r>
            <a:endParaRPr lang="en-US" altLang="zh-CN" dirty="0"/>
          </a:p>
          <a:p>
            <a:pPr lvl="1"/>
            <a:r>
              <a:rPr lang="en-US" altLang="zh-CN" dirty="0"/>
              <a:t>SIMD</a:t>
            </a:r>
            <a:r>
              <a:rPr lang="zh-CN" altLang="en-US" dirty="0"/>
              <a:t>：在控制流出现分支分化时，不同分支将串行执行</a:t>
            </a:r>
            <a:endParaRPr lang="en-US" altLang="zh-CN" dirty="0"/>
          </a:p>
          <a:p>
            <a:pPr lvl="1"/>
            <a:r>
              <a:rPr lang="zh-CN" altLang="en-US" dirty="0"/>
              <a:t>减少分支分化的影响</a:t>
            </a:r>
            <a:endParaRPr lang="en-US" altLang="zh-CN" dirty="0"/>
          </a:p>
          <a:p>
            <a:pPr lvl="2"/>
            <a:r>
              <a:rPr lang="zh-CN" altLang="en-US" dirty="0"/>
              <a:t>减少判断语句</a:t>
            </a:r>
            <a:endParaRPr lang="en-US" altLang="zh-CN" dirty="0"/>
          </a:p>
          <a:p>
            <a:pPr lvl="3"/>
            <a:r>
              <a:rPr lang="zh-CN" altLang="en-US" dirty="0"/>
              <a:t>尤其是减少基于</a:t>
            </a:r>
            <a:r>
              <a:rPr lang="en-US" dirty="0" err="1">
                <a:solidFill>
                  <a:srgbClr val="333333"/>
                </a:solidFill>
                <a:latin typeface="Menlo" panose="020B0609030804020204" pitchFamily="49" charset="0"/>
              </a:rPr>
              <a:t>threadIdx</a:t>
            </a:r>
            <a:r>
              <a:rPr lang="zh-CN" altLang="en-US" dirty="0"/>
              <a:t>的判断语句</a:t>
            </a:r>
            <a:endParaRPr lang="en-US" altLang="zh-CN" dirty="0"/>
          </a:p>
          <a:p>
            <a:pPr lvl="4"/>
            <a:r>
              <a:rPr lang="zh-CN" altLang="en-US" dirty="0"/>
              <a:t>判断语句不必然导致分支分化</a:t>
            </a:r>
            <a:endParaRPr lang="en-US" altLang="zh-CN" dirty="0"/>
          </a:p>
          <a:p>
            <a:pPr lvl="3"/>
            <a:r>
              <a:rPr lang="zh-CN" altLang="en-US" dirty="0"/>
              <a:t>使用条件语句代替条件赋值</a:t>
            </a:r>
            <a:endParaRPr lang="en-US" altLang="zh-CN" dirty="0"/>
          </a:p>
          <a:p>
            <a:pPr lvl="2"/>
            <a:r>
              <a:rPr lang="zh-CN" altLang="en-US" dirty="0"/>
              <a:t>平衡分支执行时间</a:t>
            </a:r>
            <a:endParaRPr lang="en-US" altLang="zh-CN" dirty="0"/>
          </a:p>
          <a:p>
            <a:pPr lvl="3"/>
            <a:r>
              <a:rPr lang="zh-CN" altLang="en-US" dirty="0"/>
              <a:t>避免出现执行时间过长的分支</a:t>
            </a:r>
            <a:endParaRPr lang="en-US" altLang="zh-CN" dirty="0"/>
          </a:p>
          <a:p>
            <a:r>
              <a:rPr lang="zh-CN" altLang="en-US" dirty="0"/>
              <a:t>原子操作对性能的影响（讲义</a:t>
            </a:r>
            <a:r>
              <a:rPr lang="en-US" altLang="zh-CN" dirty="0"/>
              <a:t>6</a:t>
            </a:r>
            <a:r>
              <a:rPr lang="zh-CN" altLang="en-US" dirty="0"/>
              <a:t>）</a:t>
            </a:r>
            <a:endParaRPr lang="en-US" altLang="zh-CN" dirty="0"/>
          </a:p>
          <a:p>
            <a:pPr lvl="1"/>
            <a:r>
              <a:rPr lang="zh-CN" altLang="en-US" dirty="0"/>
              <a:t>避免大量线程同时使用原子操作更新同一地址上的数据</a:t>
            </a:r>
            <a:endParaRPr lang="en-US" altLang="zh-CN" dirty="0"/>
          </a:p>
          <a:p>
            <a:pPr lvl="2"/>
            <a:r>
              <a:rPr lang="zh-CN" altLang="en-US" dirty="0"/>
              <a:t>使用两级原子操作（线程块</a:t>
            </a:r>
            <a:r>
              <a:rPr lang="en-US" altLang="zh-CN" dirty="0"/>
              <a:t>→</a:t>
            </a:r>
            <a:r>
              <a:rPr lang="zh-CN" altLang="en-US" dirty="0"/>
              <a:t>全局）</a:t>
            </a:r>
            <a:endParaRPr lang="en-US" dirty="0"/>
          </a:p>
        </p:txBody>
      </p:sp>
      <p:sp>
        <p:nvSpPr>
          <p:cNvPr id="4" name="Slide Number Placeholder 3">
            <a:extLst>
              <a:ext uri="{FF2B5EF4-FFF2-40B4-BE49-F238E27FC236}">
                <a16:creationId xmlns:a16="http://schemas.microsoft.com/office/drawing/2014/main" id="{DF44B4AE-FFAF-E242-ACB5-C4919284B84A}"/>
              </a:ext>
            </a:extLst>
          </p:cNvPr>
          <p:cNvSpPr>
            <a:spLocks noGrp="1"/>
          </p:cNvSpPr>
          <p:nvPr>
            <p:ph type="sldNum" sz="quarter" idx="12"/>
          </p:nvPr>
        </p:nvSpPr>
        <p:spPr/>
        <p:txBody>
          <a:bodyPr/>
          <a:lstStyle/>
          <a:p>
            <a:pPr>
              <a:defRPr/>
            </a:pPr>
            <a:fld id="{CA40A734-EF3B-425E-9970-80954DDB0807}" type="slidenum">
              <a:rPr lang="zh-CN" altLang="en-US" smtClean="0"/>
              <a:pPr>
                <a:defRPr/>
              </a:pPr>
              <a:t>12</a:t>
            </a:fld>
            <a:endParaRPr lang="zh-CN" altLang="en-US"/>
          </a:p>
        </p:txBody>
      </p:sp>
    </p:spTree>
    <p:extLst>
      <p:ext uri="{BB962C8B-B14F-4D97-AF65-F5344CB8AC3E}">
        <p14:creationId xmlns:p14="http://schemas.microsoft.com/office/powerpoint/2010/main" val="2440032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3113-9839-F149-8B48-BDB7178301BD}"/>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7BB120EF-08CD-B042-AA20-B62EE2C6B4EE}"/>
              </a:ext>
            </a:extLst>
          </p:cNvPr>
          <p:cNvSpPr>
            <a:spLocks noGrp="1"/>
          </p:cNvSpPr>
          <p:nvPr>
            <p:ph idx="1"/>
          </p:nvPr>
        </p:nvSpPr>
        <p:spPr/>
        <p:txBody>
          <a:bodyPr/>
          <a:lstStyle/>
          <a:p>
            <a:r>
              <a:rPr lang="zh-CN" altLang="en-US" dirty="0"/>
              <a:t>对齐与合并访问：</a:t>
            </a:r>
            <a:r>
              <a:rPr lang="en-US" altLang="zh-CN" dirty="0"/>
              <a:t>CPU</a:t>
            </a:r>
          </a:p>
          <a:p>
            <a:pPr lvl="1"/>
            <a:r>
              <a:rPr lang="zh-CN" altLang="en-US" dirty="0"/>
              <a:t>从</a:t>
            </a:r>
            <a:r>
              <a:rPr lang="en-US" altLang="zh-CN" dirty="0"/>
              <a:t>CPU</a:t>
            </a:r>
            <a:r>
              <a:rPr lang="zh-CN" altLang="en-US" dirty="0"/>
              <a:t>开始说起</a:t>
            </a:r>
            <a:endParaRPr lang="en-US" altLang="zh-CN" dirty="0"/>
          </a:p>
          <a:p>
            <a:pPr lvl="1"/>
            <a:r>
              <a:rPr lang="en-US" altLang="zh-CN" dirty="0">
                <a:solidFill>
                  <a:srgbClr val="C00000"/>
                </a:solidFill>
              </a:rPr>
              <a:t>cache</a:t>
            </a:r>
            <a:r>
              <a:rPr lang="zh-CN" altLang="en-US" dirty="0">
                <a:solidFill>
                  <a:srgbClr val="C00000"/>
                </a:solidFill>
              </a:rPr>
              <a:t> </a:t>
            </a:r>
            <a:r>
              <a:rPr lang="en-US" altLang="zh-CN" dirty="0">
                <a:solidFill>
                  <a:srgbClr val="C00000"/>
                </a:solidFill>
              </a:rPr>
              <a:t>line</a:t>
            </a:r>
            <a:r>
              <a:rPr lang="en-US" altLang="zh-CN" dirty="0"/>
              <a:t>:</a:t>
            </a:r>
            <a:r>
              <a:rPr lang="zh-CN" altLang="en-US" dirty="0"/>
              <a:t> </a:t>
            </a:r>
            <a:r>
              <a:rPr lang="en-US" altLang="zh-CN" dirty="0"/>
              <a:t>CPU</a:t>
            </a:r>
            <a:r>
              <a:rPr lang="zh-CN" altLang="en-US" dirty="0"/>
              <a:t>每次从内存中缓存的数据大小</a:t>
            </a:r>
            <a:endParaRPr lang="en-US" altLang="zh-CN" dirty="0"/>
          </a:p>
          <a:p>
            <a:pPr lvl="2"/>
            <a:r>
              <a:rPr lang="zh-CN" altLang="en-US" dirty="0"/>
              <a:t>通常为</a:t>
            </a:r>
            <a:r>
              <a:rPr lang="en-US" altLang="zh-CN" dirty="0"/>
              <a:t>64B</a:t>
            </a:r>
            <a:r>
              <a:rPr lang="zh-CN" altLang="en-US" dirty="0"/>
              <a:t>（字节）</a:t>
            </a:r>
            <a:endParaRPr lang="en-US" altLang="zh-CN" dirty="0"/>
          </a:p>
          <a:p>
            <a:pPr lvl="2"/>
            <a:r>
              <a:rPr lang="zh-CN" altLang="en-US" dirty="0"/>
              <a:t>从</a:t>
            </a:r>
            <a:r>
              <a:rPr lang="en-US" altLang="zh-CN" dirty="0"/>
              <a:t>64B</a:t>
            </a:r>
            <a:r>
              <a:rPr lang="zh-CN" altLang="en-US" dirty="0"/>
              <a:t>的倍数起</a:t>
            </a:r>
            <a:endParaRPr lang="en-US" altLang="zh-CN" dirty="0"/>
          </a:p>
          <a:p>
            <a:pPr lvl="1"/>
            <a:r>
              <a:rPr lang="zh-CN" altLang="en-US" dirty="0"/>
              <a:t>每次访问内存时，将加载包含该内存地址的一个</a:t>
            </a:r>
            <a:r>
              <a:rPr lang="en-US" altLang="zh-CN" dirty="0"/>
              <a:t>cache</a:t>
            </a:r>
            <a:r>
              <a:rPr lang="zh-CN" altLang="en-US" dirty="0"/>
              <a:t> </a:t>
            </a:r>
            <a:r>
              <a:rPr lang="en-US" altLang="zh-CN" dirty="0"/>
              <a:t>line</a:t>
            </a:r>
          </a:p>
          <a:p>
            <a:pPr lvl="2"/>
            <a:r>
              <a:rPr lang="zh-CN" altLang="en-US" dirty="0"/>
              <a:t>此后对同一</a:t>
            </a:r>
            <a:r>
              <a:rPr lang="en-US" altLang="zh-CN" dirty="0"/>
              <a:t>cache</a:t>
            </a:r>
            <a:r>
              <a:rPr lang="zh-CN" altLang="en-US" dirty="0"/>
              <a:t> </a:t>
            </a:r>
            <a:r>
              <a:rPr lang="en-US" altLang="zh-CN" dirty="0"/>
              <a:t>line</a:t>
            </a:r>
            <a:r>
              <a:rPr lang="zh-CN" altLang="en-US" dirty="0"/>
              <a:t>的访问将通过缓存进行</a:t>
            </a:r>
            <a:endParaRPr lang="en-US" dirty="0"/>
          </a:p>
        </p:txBody>
      </p:sp>
      <p:sp>
        <p:nvSpPr>
          <p:cNvPr id="4" name="Slide Number Placeholder 3">
            <a:extLst>
              <a:ext uri="{FF2B5EF4-FFF2-40B4-BE49-F238E27FC236}">
                <a16:creationId xmlns:a16="http://schemas.microsoft.com/office/drawing/2014/main" id="{EFB8CEB2-625D-B04E-AD7B-72074384621D}"/>
              </a:ext>
            </a:extLst>
          </p:cNvPr>
          <p:cNvSpPr>
            <a:spLocks noGrp="1"/>
          </p:cNvSpPr>
          <p:nvPr>
            <p:ph type="sldNum" sz="quarter" idx="12"/>
          </p:nvPr>
        </p:nvSpPr>
        <p:spPr/>
        <p:txBody>
          <a:bodyPr/>
          <a:lstStyle/>
          <a:p>
            <a:pPr>
              <a:defRPr/>
            </a:pPr>
            <a:fld id="{CA40A734-EF3B-425E-9970-80954DDB0807}" type="slidenum">
              <a:rPr lang="zh-CN" altLang="en-US" smtClean="0"/>
              <a:pPr>
                <a:defRPr/>
              </a:pPr>
              <a:t>13</a:t>
            </a:fld>
            <a:endParaRPr lang="zh-CN" altLang="en-US"/>
          </a:p>
        </p:txBody>
      </p:sp>
      <p:pic>
        <p:nvPicPr>
          <p:cNvPr id="5" name="Picture 4">
            <a:extLst>
              <a:ext uri="{FF2B5EF4-FFF2-40B4-BE49-F238E27FC236}">
                <a16:creationId xmlns:a16="http://schemas.microsoft.com/office/drawing/2014/main" id="{E74578D3-476A-A24D-B397-6E2AD4C285FF}"/>
              </a:ext>
            </a:extLst>
          </p:cNvPr>
          <p:cNvPicPr>
            <a:picLocks noChangeAspect="1"/>
          </p:cNvPicPr>
          <p:nvPr/>
        </p:nvPicPr>
        <p:blipFill>
          <a:blip r:embed="rId2"/>
          <a:stretch>
            <a:fillRect/>
          </a:stretch>
        </p:blipFill>
        <p:spPr>
          <a:xfrm>
            <a:off x="6955160" y="5338936"/>
            <a:ext cx="7295952" cy="2396540"/>
          </a:xfrm>
          <a:prstGeom prst="rect">
            <a:avLst/>
          </a:prstGeom>
        </p:spPr>
      </p:pic>
    </p:spTree>
    <p:extLst>
      <p:ext uri="{BB962C8B-B14F-4D97-AF65-F5344CB8AC3E}">
        <p14:creationId xmlns:p14="http://schemas.microsoft.com/office/powerpoint/2010/main" val="2311535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3113-9839-F149-8B48-BDB7178301BD}"/>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7BB120EF-08CD-B042-AA20-B62EE2C6B4EE}"/>
              </a:ext>
            </a:extLst>
          </p:cNvPr>
          <p:cNvSpPr>
            <a:spLocks noGrp="1"/>
          </p:cNvSpPr>
          <p:nvPr>
            <p:ph idx="1"/>
          </p:nvPr>
        </p:nvSpPr>
        <p:spPr/>
        <p:txBody>
          <a:bodyPr/>
          <a:lstStyle/>
          <a:p>
            <a:r>
              <a:rPr lang="zh-CN" altLang="en-US" dirty="0"/>
              <a:t>对齐与合并访问：</a:t>
            </a:r>
            <a:r>
              <a:rPr lang="en-US" altLang="zh-CN" dirty="0"/>
              <a:t>CPU</a:t>
            </a:r>
          </a:p>
          <a:p>
            <a:pPr lvl="1"/>
            <a:r>
              <a:rPr lang="en-US" altLang="zh-CN" dirty="0"/>
              <a:t>cache</a:t>
            </a:r>
            <a:r>
              <a:rPr lang="zh-CN" altLang="en-US" dirty="0"/>
              <a:t> </a:t>
            </a:r>
            <a:r>
              <a:rPr lang="en-US" altLang="zh-CN" dirty="0"/>
              <a:t>line</a:t>
            </a:r>
            <a:r>
              <a:rPr lang="zh-CN" altLang="en-US" dirty="0"/>
              <a:t>意味着访问连续内存空间的重要性</a:t>
            </a:r>
            <a:endParaRPr lang="en-US" altLang="zh-CN" dirty="0"/>
          </a:p>
          <a:p>
            <a:pPr lvl="2"/>
            <a:r>
              <a:rPr lang="en-US" altLang="zh-CN" dirty="0"/>
              <a:t>C/C++</a:t>
            </a:r>
            <a:r>
              <a:rPr lang="zh-CN" altLang="en-US" dirty="0"/>
              <a:t>中，数组为</a:t>
            </a:r>
            <a:r>
              <a:rPr lang="en-US" altLang="zh-CN" dirty="0"/>
              <a:t>row-major</a:t>
            </a:r>
            <a:r>
              <a:rPr lang="zh-CN" altLang="en-US" dirty="0"/>
              <a:t>（每行在内存中连续）</a:t>
            </a:r>
            <a:endParaRPr lang="en-US" altLang="zh-CN" dirty="0"/>
          </a:p>
          <a:p>
            <a:pPr lvl="1"/>
            <a:r>
              <a:rPr lang="zh-CN" altLang="en-US" dirty="0"/>
              <a:t>试比较以下代码：</a:t>
            </a:r>
            <a:endParaRPr lang="en-US" dirty="0"/>
          </a:p>
        </p:txBody>
      </p:sp>
      <p:sp>
        <p:nvSpPr>
          <p:cNvPr id="4" name="Slide Number Placeholder 3">
            <a:extLst>
              <a:ext uri="{FF2B5EF4-FFF2-40B4-BE49-F238E27FC236}">
                <a16:creationId xmlns:a16="http://schemas.microsoft.com/office/drawing/2014/main" id="{EFB8CEB2-625D-B04E-AD7B-72074384621D}"/>
              </a:ext>
            </a:extLst>
          </p:cNvPr>
          <p:cNvSpPr>
            <a:spLocks noGrp="1"/>
          </p:cNvSpPr>
          <p:nvPr>
            <p:ph type="sldNum" sz="quarter" idx="12"/>
          </p:nvPr>
        </p:nvSpPr>
        <p:spPr/>
        <p:txBody>
          <a:bodyPr/>
          <a:lstStyle/>
          <a:p>
            <a:pPr>
              <a:defRPr/>
            </a:pPr>
            <a:fld id="{CA40A734-EF3B-425E-9970-80954DDB0807}" type="slidenum">
              <a:rPr lang="zh-CN" altLang="en-US" smtClean="0"/>
              <a:pPr>
                <a:defRPr/>
              </a:pPr>
              <a:t>14</a:t>
            </a:fld>
            <a:endParaRPr lang="zh-CN" altLang="en-US"/>
          </a:p>
        </p:txBody>
      </p:sp>
      <p:sp>
        <p:nvSpPr>
          <p:cNvPr id="6" name="Rectangle 5">
            <a:extLst>
              <a:ext uri="{FF2B5EF4-FFF2-40B4-BE49-F238E27FC236}">
                <a16:creationId xmlns:a16="http://schemas.microsoft.com/office/drawing/2014/main" id="{B373B93C-7367-DC42-A122-38C4D3D78429}"/>
              </a:ext>
            </a:extLst>
          </p:cNvPr>
          <p:cNvSpPr/>
          <p:nvPr/>
        </p:nvSpPr>
        <p:spPr>
          <a:xfrm>
            <a:off x="2712408" y="3826768"/>
            <a:ext cx="4536504" cy="2554545"/>
          </a:xfrm>
          <a:prstGeom prst="rect">
            <a:avLst/>
          </a:prstGeom>
          <a:ln w="25400">
            <a:solidFill>
              <a:srgbClr val="C00000"/>
            </a:solidFill>
          </a:ln>
        </p:spPr>
        <p:txBody>
          <a:bodyPr wrap="square">
            <a:spAutoFit/>
          </a:bodyPr>
          <a:lstStyle/>
          <a:p>
            <a:r>
              <a:rPr lang="pt" sz="2000" dirty="0">
                <a:solidFill>
                  <a:srgbClr val="777777"/>
                </a:solidFill>
                <a:latin typeface="Menlo" panose="020B0609030804020204" pitchFamily="49" charset="0"/>
              </a:rPr>
              <a:t>#</a:t>
            </a:r>
            <a:r>
              <a:rPr lang="pt" sz="2000" dirty="0">
                <a:solidFill>
                  <a:srgbClr val="4B69C6"/>
                </a:solidFill>
                <a:latin typeface="Menlo" panose="020B0609030804020204" pitchFamily="49" charset="0"/>
              </a:rPr>
              <a:t>define</a:t>
            </a:r>
            <a:r>
              <a:rPr lang="pt" sz="2000" dirty="0">
                <a:solidFill>
                  <a:srgbClr val="333333"/>
                </a:solidFill>
                <a:latin typeface="Menlo" panose="020B0609030804020204" pitchFamily="49" charset="0"/>
              </a:rPr>
              <a:t> </a:t>
            </a:r>
            <a:r>
              <a:rPr lang="pt" sz="2000" b="1" dirty="0">
                <a:solidFill>
                  <a:srgbClr val="AA3731"/>
                </a:solidFill>
                <a:latin typeface="Menlo" panose="020B0609030804020204" pitchFamily="49" charset="0"/>
              </a:rPr>
              <a:t>N</a:t>
            </a:r>
            <a:r>
              <a:rPr lang="pt" sz="2000" dirty="0">
                <a:solidFill>
                  <a:srgbClr val="333333"/>
                </a:solidFill>
                <a:latin typeface="Menlo" panose="020B0609030804020204" pitchFamily="49" charset="0"/>
              </a:rPr>
              <a:t> </a:t>
            </a:r>
            <a:r>
              <a:rPr lang="pt" sz="2000" dirty="0">
                <a:solidFill>
                  <a:srgbClr val="9C5D27"/>
                </a:solidFill>
                <a:latin typeface="Menlo" panose="020B0609030804020204" pitchFamily="49" charset="0"/>
              </a:rPr>
              <a:t>50000</a:t>
            </a:r>
            <a:endParaRPr lang="pt" sz="2000" dirty="0">
              <a:solidFill>
                <a:srgbClr val="333333"/>
              </a:solidFill>
              <a:latin typeface="Menlo" panose="020B0609030804020204" pitchFamily="49" charset="0"/>
            </a:endParaRPr>
          </a:p>
          <a:p>
            <a:r>
              <a:rPr lang="pt" sz="2000" dirty="0" err="1">
                <a:solidFill>
                  <a:srgbClr val="7A3E9D"/>
                </a:solidFill>
                <a:latin typeface="Menlo" panose="020B0609030804020204" pitchFamily="49" charset="0"/>
              </a:rPr>
              <a:t>int</a:t>
            </a:r>
            <a:r>
              <a:rPr lang="pt" sz="2000" dirty="0">
                <a:solidFill>
                  <a:srgbClr val="333333"/>
                </a:solidFill>
                <a:latin typeface="Menlo" panose="020B0609030804020204" pitchFamily="49" charset="0"/>
              </a:rPr>
              <a:t> </a:t>
            </a:r>
            <a:r>
              <a:rPr lang="pt" sz="2000" dirty="0" err="1">
                <a:solidFill>
                  <a:srgbClr val="333333"/>
                </a:solidFill>
                <a:latin typeface="Menlo" panose="020B0609030804020204" pitchFamily="49" charset="0"/>
              </a:rPr>
              <a:t>mat</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endParaRPr lang="pt" sz="2000" dirty="0">
              <a:solidFill>
                <a:srgbClr val="333333"/>
              </a:solidFill>
              <a:latin typeface="Menlo" panose="020B0609030804020204" pitchFamily="49" charset="0"/>
            </a:endParaRPr>
          </a:p>
          <a:p>
            <a:endParaRPr lang="en-US" sz="2000" dirty="0">
              <a:solidFill>
                <a:srgbClr val="4B69C6"/>
              </a:solidFill>
              <a:latin typeface="Menlo" panose="020B0609030804020204" pitchFamily="49" charset="0"/>
            </a:endParaRPr>
          </a:p>
          <a:p>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sum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mat</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
        <p:nvSpPr>
          <p:cNvPr id="8" name="Rectangle 7">
            <a:extLst>
              <a:ext uri="{FF2B5EF4-FFF2-40B4-BE49-F238E27FC236}">
                <a16:creationId xmlns:a16="http://schemas.microsoft.com/office/drawing/2014/main" id="{3F14F20C-365B-8242-99C9-6A72B7521E5F}"/>
              </a:ext>
            </a:extLst>
          </p:cNvPr>
          <p:cNvSpPr/>
          <p:nvPr/>
        </p:nvSpPr>
        <p:spPr>
          <a:xfrm>
            <a:off x="7603232" y="3826768"/>
            <a:ext cx="4536504" cy="2554545"/>
          </a:xfrm>
          <a:prstGeom prst="rect">
            <a:avLst/>
          </a:prstGeom>
          <a:ln w="25400">
            <a:solidFill>
              <a:srgbClr val="C00000"/>
            </a:solidFill>
          </a:ln>
        </p:spPr>
        <p:txBody>
          <a:bodyPr wrap="square">
            <a:spAutoFit/>
          </a:bodyPr>
          <a:lstStyle/>
          <a:p>
            <a:r>
              <a:rPr lang="pt" sz="2000" dirty="0">
                <a:solidFill>
                  <a:srgbClr val="777777"/>
                </a:solidFill>
                <a:latin typeface="Menlo" panose="020B0609030804020204" pitchFamily="49" charset="0"/>
              </a:rPr>
              <a:t>#</a:t>
            </a:r>
            <a:r>
              <a:rPr lang="pt" sz="2000" dirty="0">
                <a:solidFill>
                  <a:srgbClr val="4B69C6"/>
                </a:solidFill>
                <a:latin typeface="Menlo" panose="020B0609030804020204" pitchFamily="49" charset="0"/>
              </a:rPr>
              <a:t>define</a:t>
            </a:r>
            <a:r>
              <a:rPr lang="pt" sz="2000" dirty="0">
                <a:solidFill>
                  <a:srgbClr val="333333"/>
                </a:solidFill>
                <a:latin typeface="Menlo" panose="020B0609030804020204" pitchFamily="49" charset="0"/>
              </a:rPr>
              <a:t> </a:t>
            </a:r>
            <a:r>
              <a:rPr lang="pt" sz="2000" b="1" dirty="0">
                <a:solidFill>
                  <a:srgbClr val="AA3731"/>
                </a:solidFill>
                <a:latin typeface="Menlo" panose="020B0609030804020204" pitchFamily="49" charset="0"/>
              </a:rPr>
              <a:t>N</a:t>
            </a:r>
            <a:r>
              <a:rPr lang="pt" sz="2000" dirty="0">
                <a:solidFill>
                  <a:srgbClr val="333333"/>
                </a:solidFill>
                <a:latin typeface="Menlo" panose="020B0609030804020204" pitchFamily="49" charset="0"/>
              </a:rPr>
              <a:t> </a:t>
            </a:r>
            <a:r>
              <a:rPr lang="pt" sz="2000" dirty="0">
                <a:solidFill>
                  <a:srgbClr val="9C5D27"/>
                </a:solidFill>
                <a:latin typeface="Menlo" panose="020B0609030804020204" pitchFamily="49" charset="0"/>
              </a:rPr>
              <a:t>50000</a:t>
            </a:r>
            <a:endParaRPr lang="pt" sz="2000" dirty="0">
              <a:solidFill>
                <a:srgbClr val="333333"/>
              </a:solidFill>
              <a:latin typeface="Menlo" panose="020B0609030804020204" pitchFamily="49" charset="0"/>
            </a:endParaRPr>
          </a:p>
          <a:p>
            <a:r>
              <a:rPr lang="pt" sz="2000" dirty="0" err="1">
                <a:solidFill>
                  <a:srgbClr val="7A3E9D"/>
                </a:solidFill>
                <a:latin typeface="Menlo" panose="020B0609030804020204" pitchFamily="49" charset="0"/>
              </a:rPr>
              <a:t>int</a:t>
            </a:r>
            <a:r>
              <a:rPr lang="pt" sz="2000" dirty="0">
                <a:solidFill>
                  <a:srgbClr val="333333"/>
                </a:solidFill>
                <a:latin typeface="Menlo" panose="020B0609030804020204" pitchFamily="49" charset="0"/>
              </a:rPr>
              <a:t> </a:t>
            </a:r>
            <a:r>
              <a:rPr lang="pt" sz="2000" dirty="0" err="1">
                <a:solidFill>
                  <a:srgbClr val="333333"/>
                </a:solidFill>
                <a:latin typeface="Menlo" panose="020B0609030804020204" pitchFamily="49" charset="0"/>
              </a:rPr>
              <a:t>mat</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endParaRPr lang="pt" sz="2000" dirty="0">
              <a:solidFill>
                <a:srgbClr val="333333"/>
              </a:solidFill>
              <a:latin typeface="Menlo" panose="020B0609030804020204" pitchFamily="49" charset="0"/>
            </a:endParaRPr>
          </a:p>
          <a:p>
            <a:endParaRPr lang="en-US" sz="2000" dirty="0">
              <a:solidFill>
                <a:srgbClr val="4B69C6"/>
              </a:solidFill>
              <a:latin typeface="Menlo" panose="020B0609030804020204" pitchFamily="49" charset="0"/>
            </a:endParaRPr>
          </a:p>
          <a:p>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sum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mat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033456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3113-9839-F149-8B48-BDB7178301BD}"/>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7BB120EF-08CD-B042-AA20-B62EE2C6B4EE}"/>
              </a:ext>
            </a:extLst>
          </p:cNvPr>
          <p:cNvSpPr>
            <a:spLocks noGrp="1"/>
          </p:cNvSpPr>
          <p:nvPr>
            <p:ph idx="1"/>
          </p:nvPr>
        </p:nvSpPr>
        <p:spPr/>
        <p:txBody>
          <a:bodyPr/>
          <a:lstStyle/>
          <a:p>
            <a:r>
              <a:rPr lang="zh-CN" altLang="en-US" dirty="0"/>
              <a:t>对齐与合并访问：</a:t>
            </a:r>
            <a:r>
              <a:rPr lang="en-US" altLang="zh-CN" dirty="0"/>
              <a:t>CPU</a:t>
            </a:r>
          </a:p>
          <a:p>
            <a:pPr lvl="1"/>
            <a:r>
              <a:rPr lang="en-US" altLang="zh-CN" dirty="0"/>
              <a:t>cache</a:t>
            </a:r>
            <a:r>
              <a:rPr lang="zh-CN" altLang="en-US" dirty="0"/>
              <a:t> </a:t>
            </a:r>
            <a:r>
              <a:rPr lang="en-US" altLang="zh-CN" dirty="0"/>
              <a:t>line</a:t>
            </a:r>
            <a:r>
              <a:rPr lang="zh-CN" altLang="en-US" dirty="0"/>
              <a:t>意味着访问连续内存空间的重要性</a:t>
            </a:r>
            <a:endParaRPr lang="en-US" altLang="zh-CN" dirty="0"/>
          </a:p>
          <a:p>
            <a:pPr lvl="2"/>
            <a:r>
              <a:rPr lang="en-US" altLang="zh-CN" dirty="0"/>
              <a:t>C/C++</a:t>
            </a:r>
            <a:r>
              <a:rPr lang="zh-CN" altLang="en-US" dirty="0"/>
              <a:t>中，数组为</a:t>
            </a:r>
            <a:r>
              <a:rPr lang="en-US" altLang="zh-CN" dirty="0"/>
              <a:t>row-major</a:t>
            </a:r>
            <a:r>
              <a:rPr lang="zh-CN" altLang="en-US" dirty="0"/>
              <a:t>（每行在内存中连续）</a:t>
            </a:r>
            <a:endParaRPr lang="en-US" altLang="zh-CN" dirty="0"/>
          </a:p>
          <a:p>
            <a:pPr lvl="1"/>
            <a:r>
              <a:rPr lang="zh-CN" altLang="en-US" dirty="0"/>
              <a:t>试比较以下代码：</a:t>
            </a:r>
            <a:endParaRPr lang="en-US" dirty="0"/>
          </a:p>
        </p:txBody>
      </p:sp>
      <p:sp>
        <p:nvSpPr>
          <p:cNvPr id="4" name="Slide Number Placeholder 3">
            <a:extLst>
              <a:ext uri="{FF2B5EF4-FFF2-40B4-BE49-F238E27FC236}">
                <a16:creationId xmlns:a16="http://schemas.microsoft.com/office/drawing/2014/main" id="{EFB8CEB2-625D-B04E-AD7B-72074384621D}"/>
              </a:ext>
            </a:extLst>
          </p:cNvPr>
          <p:cNvSpPr>
            <a:spLocks noGrp="1"/>
          </p:cNvSpPr>
          <p:nvPr>
            <p:ph type="sldNum" sz="quarter" idx="12"/>
          </p:nvPr>
        </p:nvSpPr>
        <p:spPr/>
        <p:txBody>
          <a:bodyPr/>
          <a:lstStyle/>
          <a:p>
            <a:pPr>
              <a:defRPr/>
            </a:pPr>
            <a:fld id="{CA40A734-EF3B-425E-9970-80954DDB0807}" type="slidenum">
              <a:rPr lang="zh-CN" altLang="en-US" smtClean="0"/>
              <a:pPr>
                <a:defRPr/>
              </a:pPr>
              <a:t>15</a:t>
            </a:fld>
            <a:endParaRPr lang="zh-CN" altLang="en-US"/>
          </a:p>
        </p:txBody>
      </p:sp>
      <p:sp>
        <p:nvSpPr>
          <p:cNvPr id="6" name="Rectangle 5">
            <a:extLst>
              <a:ext uri="{FF2B5EF4-FFF2-40B4-BE49-F238E27FC236}">
                <a16:creationId xmlns:a16="http://schemas.microsoft.com/office/drawing/2014/main" id="{B373B93C-7367-DC42-A122-38C4D3D78429}"/>
              </a:ext>
            </a:extLst>
          </p:cNvPr>
          <p:cNvSpPr/>
          <p:nvPr/>
        </p:nvSpPr>
        <p:spPr>
          <a:xfrm>
            <a:off x="2712408" y="3826768"/>
            <a:ext cx="4536504" cy="3231654"/>
          </a:xfrm>
          <a:prstGeom prst="rect">
            <a:avLst/>
          </a:prstGeom>
          <a:ln w="25400">
            <a:solidFill>
              <a:srgbClr val="C00000"/>
            </a:solidFill>
          </a:ln>
        </p:spPr>
        <p:txBody>
          <a:bodyPr wrap="square">
            <a:spAutoFit/>
          </a:bodyPr>
          <a:lstStyle/>
          <a:p>
            <a:r>
              <a:rPr lang="pt" sz="2000" dirty="0">
                <a:solidFill>
                  <a:srgbClr val="777777"/>
                </a:solidFill>
                <a:latin typeface="Menlo" panose="020B0609030804020204" pitchFamily="49" charset="0"/>
              </a:rPr>
              <a:t>#</a:t>
            </a:r>
            <a:r>
              <a:rPr lang="pt" sz="2000" dirty="0">
                <a:solidFill>
                  <a:srgbClr val="4B69C6"/>
                </a:solidFill>
                <a:latin typeface="Menlo" panose="020B0609030804020204" pitchFamily="49" charset="0"/>
              </a:rPr>
              <a:t>define</a:t>
            </a:r>
            <a:r>
              <a:rPr lang="pt" sz="2000" dirty="0">
                <a:solidFill>
                  <a:srgbClr val="333333"/>
                </a:solidFill>
                <a:latin typeface="Menlo" panose="020B0609030804020204" pitchFamily="49" charset="0"/>
              </a:rPr>
              <a:t> </a:t>
            </a:r>
            <a:r>
              <a:rPr lang="pt" sz="2000" b="1" dirty="0">
                <a:solidFill>
                  <a:srgbClr val="AA3731"/>
                </a:solidFill>
                <a:latin typeface="Menlo" panose="020B0609030804020204" pitchFamily="49" charset="0"/>
              </a:rPr>
              <a:t>N</a:t>
            </a:r>
            <a:r>
              <a:rPr lang="pt" sz="2000" dirty="0">
                <a:solidFill>
                  <a:srgbClr val="333333"/>
                </a:solidFill>
                <a:latin typeface="Menlo" panose="020B0609030804020204" pitchFamily="49" charset="0"/>
              </a:rPr>
              <a:t> </a:t>
            </a:r>
            <a:r>
              <a:rPr lang="pt" sz="2000" dirty="0">
                <a:solidFill>
                  <a:srgbClr val="9C5D27"/>
                </a:solidFill>
                <a:latin typeface="Menlo" panose="020B0609030804020204" pitchFamily="49" charset="0"/>
              </a:rPr>
              <a:t>50000</a:t>
            </a:r>
            <a:endParaRPr lang="pt" sz="2000" dirty="0">
              <a:solidFill>
                <a:srgbClr val="333333"/>
              </a:solidFill>
              <a:latin typeface="Menlo" panose="020B0609030804020204" pitchFamily="49" charset="0"/>
            </a:endParaRPr>
          </a:p>
          <a:p>
            <a:r>
              <a:rPr lang="pt" sz="2000" dirty="0" err="1">
                <a:solidFill>
                  <a:srgbClr val="7A3E9D"/>
                </a:solidFill>
                <a:latin typeface="Menlo" panose="020B0609030804020204" pitchFamily="49" charset="0"/>
              </a:rPr>
              <a:t>int</a:t>
            </a:r>
            <a:r>
              <a:rPr lang="pt" sz="2000" dirty="0">
                <a:solidFill>
                  <a:srgbClr val="333333"/>
                </a:solidFill>
                <a:latin typeface="Menlo" panose="020B0609030804020204" pitchFamily="49" charset="0"/>
              </a:rPr>
              <a:t> </a:t>
            </a:r>
            <a:r>
              <a:rPr lang="pt" sz="2000" dirty="0" err="1">
                <a:solidFill>
                  <a:srgbClr val="333333"/>
                </a:solidFill>
                <a:latin typeface="Menlo" panose="020B0609030804020204" pitchFamily="49" charset="0"/>
              </a:rPr>
              <a:t>mat</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endParaRPr lang="pt" sz="2000" dirty="0">
              <a:solidFill>
                <a:srgbClr val="333333"/>
              </a:solidFill>
              <a:latin typeface="Menlo" panose="020B0609030804020204" pitchFamily="49" charset="0"/>
            </a:endParaRPr>
          </a:p>
          <a:p>
            <a:endParaRPr lang="en-US" sz="2000" dirty="0">
              <a:solidFill>
                <a:srgbClr val="4B69C6"/>
              </a:solidFill>
              <a:latin typeface="Menlo" panose="020B0609030804020204" pitchFamily="49" charset="0"/>
            </a:endParaRPr>
          </a:p>
          <a:p>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sum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mat</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p>
          <a:p>
            <a:endParaRPr lang="en-US" sz="2000" b="0" dirty="0">
              <a:solidFill>
                <a:srgbClr val="777777"/>
              </a:solidFill>
              <a:effectLst/>
              <a:latin typeface="Menlo" panose="020B0609030804020204" pitchFamily="49" charset="0"/>
            </a:endParaRPr>
          </a:p>
          <a:p>
            <a:r>
              <a:rPr lang="zh-CN" altLang="en-US" sz="2400" dirty="0">
                <a:solidFill>
                  <a:srgbClr val="C00000"/>
                </a:solidFill>
                <a:latin typeface="SimHei" panose="02010609060101010101" pitchFamily="49" charset="-122"/>
                <a:ea typeface="SimHei" panose="02010609060101010101" pitchFamily="49" charset="-122"/>
              </a:rPr>
              <a:t>运行时间：</a:t>
            </a:r>
            <a:r>
              <a:rPr lang="en-US" altLang="zh-CN" sz="2400" b="0" dirty="0">
                <a:solidFill>
                  <a:srgbClr val="C00000"/>
                </a:solidFill>
                <a:effectLst/>
                <a:latin typeface="SimHei" panose="02010609060101010101" pitchFamily="49" charset="-122"/>
                <a:ea typeface="SimHei" panose="02010609060101010101" pitchFamily="49" charset="-122"/>
              </a:rPr>
              <a:t>5.414</a:t>
            </a:r>
            <a:r>
              <a:rPr lang="zh-CN" altLang="en-US" sz="2400" b="0" dirty="0">
                <a:solidFill>
                  <a:srgbClr val="C00000"/>
                </a:solidFill>
                <a:effectLst/>
                <a:latin typeface="SimHei" panose="02010609060101010101" pitchFamily="49" charset="-122"/>
                <a:ea typeface="SimHei" panose="02010609060101010101" pitchFamily="49" charset="-122"/>
              </a:rPr>
              <a:t>秒</a:t>
            </a:r>
            <a:endParaRPr lang="en-US" sz="2400" b="0" dirty="0">
              <a:solidFill>
                <a:srgbClr val="C00000"/>
              </a:solidFill>
              <a:effectLst/>
              <a:latin typeface="SimHei" panose="02010609060101010101" pitchFamily="49" charset="-122"/>
              <a:ea typeface="SimHei" panose="02010609060101010101" pitchFamily="49" charset="-122"/>
            </a:endParaRPr>
          </a:p>
        </p:txBody>
      </p:sp>
      <p:sp>
        <p:nvSpPr>
          <p:cNvPr id="8" name="Rectangle 7">
            <a:extLst>
              <a:ext uri="{FF2B5EF4-FFF2-40B4-BE49-F238E27FC236}">
                <a16:creationId xmlns:a16="http://schemas.microsoft.com/office/drawing/2014/main" id="{3F14F20C-365B-8242-99C9-6A72B7521E5F}"/>
              </a:ext>
            </a:extLst>
          </p:cNvPr>
          <p:cNvSpPr/>
          <p:nvPr/>
        </p:nvSpPr>
        <p:spPr>
          <a:xfrm>
            <a:off x="7603232" y="3826768"/>
            <a:ext cx="4536504" cy="3231654"/>
          </a:xfrm>
          <a:prstGeom prst="rect">
            <a:avLst/>
          </a:prstGeom>
          <a:ln w="25400">
            <a:solidFill>
              <a:srgbClr val="C00000"/>
            </a:solidFill>
          </a:ln>
        </p:spPr>
        <p:txBody>
          <a:bodyPr wrap="square">
            <a:spAutoFit/>
          </a:bodyPr>
          <a:lstStyle/>
          <a:p>
            <a:r>
              <a:rPr lang="pt" sz="2000" dirty="0">
                <a:solidFill>
                  <a:srgbClr val="777777"/>
                </a:solidFill>
                <a:latin typeface="Menlo" panose="020B0609030804020204" pitchFamily="49" charset="0"/>
              </a:rPr>
              <a:t>#</a:t>
            </a:r>
            <a:r>
              <a:rPr lang="pt" sz="2000" dirty="0">
                <a:solidFill>
                  <a:srgbClr val="4B69C6"/>
                </a:solidFill>
                <a:latin typeface="Menlo" panose="020B0609030804020204" pitchFamily="49" charset="0"/>
              </a:rPr>
              <a:t>define</a:t>
            </a:r>
            <a:r>
              <a:rPr lang="pt" sz="2000" dirty="0">
                <a:solidFill>
                  <a:srgbClr val="333333"/>
                </a:solidFill>
                <a:latin typeface="Menlo" panose="020B0609030804020204" pitchFamily="49" charset="0"/>
              </a:rPr>
              <a:t> </a:t>
            </a:r>
            <a:r>
              <a:rPr lang="pt" sz="2000" b="1" dirty="0">
                <a:solidFill>
                  <a:srgbClr val="AA3731"/>
                </a:solidFill>
                <a:latin typeface="Menlo" panose="020B0609030804020204" pitchFamily="49" charset="0"/>
              </a:rPr>
              <a:t>N</a:t>
            </a:r>
            <a:r>
              <a:rPr lang="pt" sz="2000" dirty="0">
                <a:solidFill>
                  <a:srgbClr val="333333"/>
                </a:solidFill>
                <a:latin typeface="Menlo" panose="020B0609030804020204" pitchFamily="49" charset="0"/>
              </a:rPr>
              <a:t> </a:t>
            </a:r>
            <a:r>
              <a:rPr lang="pt" sz="2000" dirty="0">
                <a:solidFill>
                  <a:srgbClr val="9C5D27"/>
                </a:solidFill>
                <a:latin typeface="Menlo" panose="020B0609030804020204" pitchFamily="49" charset="0"/>
              </a:rPr>
              <a:t>50000</a:t>
            </a:r>
            <a:endParaRPr lang="pt" sz="2000" dirty="0">
              <a:solidFill>
                <a:srgbClr val="333333"/>
              </a:solidFill>
              <a:latin typeface="Menlo" panose="020B0609030804020204" pitchFamily="49" charset="0"/>
            </a:endParaRPr>
          </a:p>
          <a:p>
            <a:r>
              <a:rPr lang="pt" sz="2000" dirty="0" err="1">
                <a:solidFill>
                  <a:srgbClr val="7A3E9D"/>
                </a:solidFill>
                <a:latin typeface="Menlo" panose="020B0609030804020204" pitchFamily="49" charset="0"/>
              </a:rPr>
              <a:t>int</a:t>
            </a:r>
            <a:r>
              <a:rPr lang="pt" sz="2000" dirty="0">
                <a:solidFill>
                  <a:srgbClr val="333333"/>
                </a:solidFill>
                <a:latin typeface="Menlo" panose="020B0609030804020204" pitchFamily="49" charset="0"/>
              </a:rPr>
              <a:t> </a:t>
            </a:r>
            <a:r>
              <a:rPr lang="pt" sz="2000" dirty="0" err="1">
                <a:solidFill>
                  <a:srgbClr val="333333"/>
                </a:solidFill>
                <a:latin typeface="Menlo" panose="020B0609030804020204" pitchFamily="49" charset="0"/>
              </a:rPr>
              <a:t>mat</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endParaRPr lang="pt" sz="2000" dirty="0">
              <a:solidFill>
                <a:srgbClr val="333333"/>
              </a:solidFill>
              <a:latin typeface="Menlo" panose="020B0609030804020204" pitchFamily="49" charset="0"/>
            </a:endParaRPr>
          </a:p>
          <a:p>
            <a:endParaRPr lang="en-US" sz="2000" dirty="0">
              <a:solidFill>
                <a:srgbClr val="4B69C6"/>
              </a:solidFill>
              <a:latin typeface="Menlo" panose="020B0609030804020204" pitchFamily="49" charset="0"/>
            </a:endParaRPr>
          </a:p>
          <a:p>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sum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mat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p>
          <a:p>
            <a:endParaRPr lang="en-US" sz="2000" b="0" dirty="0">
              <a:solidFill>
                <a:srgbClr val="777777"/>
              </a:solidFill>
              <a:effectLst/>
              <a:latin typeface="Menlo" panose="020B0609030804020204" pitchFamily="49" charset="0"/>
            </a:endParaRPr>
          </a:p>
          <a:p>
            <a:r>
              <a:rPr lang="zh-CN" altLang="en-US" sz="2400" dirty="0">
                <a:solidFill>
                  <a:srgbClr val="C00000"/>
                </a:solidFill>
                <a:latin typeface="SimHei" panose="02010609060101010101" pitchFamily="49" charset="-122"/>
                <a:ea typeface="SimHei" panose="02010609060101010101" pitchFamily="49" charset="-122"/>
              </a:rPr>
              <a:t>运行时间：</a:t>
            </a:r>
            <a:r>
              <a:rPr lang="en-US" altLang="zh-CN" sz="2400" dirty="0">
                <a:solidFill>
                  <a:srgbClr val="C00000"/>
                </a:solidFill>
                <a:latin typeface="SimHei" panose="02010609060101010101" pitchFamily="49" charset="-122"/>
                <a:ea typeface="SimHei" panose="02010609060101010101" pitchFamily="49" charset="-122"/>
              </a:rPr>
              <a:t>35.708</a:t>
            </a:r>
            <a:r>
              <a:rPr lang="zh-CN" altLang="en-US" sz="2400" dirty="0">
                <a:solidFill>
                  <a:srgbClr val="C00000"/>
                </a:solidFill>
                <a:latin typeface="SimHei" panose="02010609060101010101" pitchFamily="49" charset="-122"/>
                <a:ea typeface="SimHei" panose="02010609060101010101" pitchFamily="49" charset="-122"/>
              </a:rPr>
              <a:t>秒</a:t>
            </a:r>
            <a:endParaRPr lang="en-US" sz="2400" dirty="0">
              <a:solidFill>
                <a:srgbClr val="C0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3653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3113-9839-F149-8B48-BDB7178301BD}"/>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7BB120EF-08CD-B042-AA20-B62EE2C6B4EE}"/>
              </a:ext>
            </a:extLst>
          </p:cNvPr>
          <p:cNvSpPr>
            <a:spLocks noGrp="1"/>
          </p:cNvSpPr>
          <p:nvPr>
            <p:ph idx="1"/>
          </p:nvPr>
        </p:nvSpPr>
        <p:spPr/>
        <p:txBody>
          <a:bodyPr/>
          <a:lstStyle/>
          <a:p>
            <a:r>
              <a:rPr lang="zh-CN" altLang="en-US" dirty="0"/>
              <a:t>对齐与合并访问：</a:t>
            </a:r>
            <a:r>
              <a:rPr lang="en-US" altLang="zh-CN" dirty="0"/>
              <a:t>CPU</a:t>
            </a:r>
          </a:p>
          <a:p>
            <a:pPr lvl="1"/>
            <a:r>
              <a:rPr lang="en-US" altLang="zh-CN" dirty="0"/>
              <a:t>cache</a:t>
            </a:r>
            <a:r>
              <a:rPr lang="zh-CN" altLang="en-US" dirty="0"/>
              <a:t> </a:t>
            </a:r>
            <a:r>
              <a:rPr lang="en-US" altLang="zh-CN" dirty="0"/>
              <a:t>line</a:t>
            </a:r>
            <a:r>
              <a:rPr lang="zh-CN" altLang="en-US" dirty="0"/>
              <a:t>意味着访问连续内存空间的重要性</a:t>
            </a:r>
            <a:endParaRPr lang="en-US" altLang="zh-CN" dirty="0"/>
          </a:p>
          <a:p>
            <a:pPr lvl="2"/>
            <a:r>
              <a:rPr lang="en-US" altLang="zh-CN" dirty="0"/>
              <a:t>C/C++</a:t>
            </a:r>
            <a:r>
              <a:rPr lang="zh-CN" altLang="en-US" dirty="0"/>
              <a:t>中，数组为</a:t>
            </a:r>
            <a:r>
              <a:rPr lang="en-US" altLang="zh-CN" dirty="0"/>
              <a:t>row-major</a:t>
            </a:r>
            <a:r>
              <a:rPr lang="zh-CN" altLang="en-US" dirty="0"/>
              <a:t>（每行在内存中连续）</a:t>
            </a:r>
            <a:endParaRPr lang="en-US" altLang="zh-CN" dirty="0"/>
          </a:p>
          <a:p>
            <a:pPr lvl="1"/>
            <a:r>
              <a:rPr lang="zh-CN" altLang="en-US" dirty="0"/>
              <a:t>在矩阵乘法中，常见写法容易不自觉地使用</a:t>
            </a:r>
            <a:r>
              <a:rPr lang="en-US" altLang="zh-CN" dirty="0"/>
              <a:t>column-major</a:t>
            </a:r>
            <a:r>
              <a:rPr lang="zh-CN" altLang="en-US" dirty="0"/>
              <a:t>的访问模式</a:t>
            </a:r>
            <a:endParaRPr lang="en-US" dirty="0"/>
          </a:p>
        </p:txBody>
      </p:sp>
      <p:sp>
        <p:nvSpPr>
          <p:cNvPr id="4" name="Slide Number Placeholder 3">
            <a:extLst>
              <a:ext uri="{FF2B5EF4-FFF2-40B4-BE49-F238E27FC236}">
                <a16:creationId xmlns:a16="http://schemas.microsoft.com/office/drawing/2014/main" id="{EFB8CEB2-625D-B04E-AD7B-72074384621D}"/>
              </a:ext>
            </a:extLst>
          </p:cNvPr>
          <p:cNvSpPr>
            <a:spLocks noGrp="1"/>
          </p:cNvSpPr>
          <p:nvPr>
            <p:ph type="sldNum" sz="quarter" idx="12"/>
          </p:nvPr>
        </p:nvSpPr>
        <p:spPr/>
        <p:txBody>
          <a:bodyPr/>
          <a:lstStyle/>
          <a:p>
            <a:pPr>
              <a:defRPr/>
            </a:pPr>
            <a:fld id="{CA40A734-EF3B-425E-9970-80954DDB0807}" type="slidenum">
              <a:rPr lang="zh-CN" altLang="en-US" smtClean="0"/>
              <a:pPr>
                <a:defRPr/>
              </a:pPr>
              <a:t>16</a:t>
            </a:fld>
            <a:endParaRPr lang="zh-CN" altLang="en-US"/>
          </a:p>
        </p:txBody>
      </p:sp>
      <p:sp>
        <p:nvSpPr>
          <p:cNvPr id="5" name="Rectangle 4">
            <a:extLst>
              <a:ext uri="{FF2B5EF4-FFF2-40B4-BE49-F238E27FC236}">
                <a16:creationId xmlns:a16="http://schemas.microsoft.com/office/drawing/2014/main" id="{5CB8C8B2-2E32-2948-B9BB-6FE4D49AE3C5}"/>
              </a:ext>
            </a:extLst>
          </p:cNvPr>
          <p:cNvSpPr/>
          <p:nvPr/>
        </p:nvSpPr>
        <p:spPr>
          <a:xfrm>
            <a:off x="762472" y="4292940"/>
            <a:ext cx="6264696" cy="2246769"/>
          </a:xfrm>
          <a:prstGeom prst="rect">
            <a:avLst/>
          </a:prstGeom>
          <a:solidFill>
            <a:schemeClr val="bg1"/>
          </a:solidFill>
          <a:ln w="25400">
            <a:solidFill>
              <a:srgbClr val="C00000"/>
            </a:solidFill>
          </a:ln>
        </p:spPr>
        <p:txBody>
          <a:bodyPr wrap="square">
            <a:spAutoFit/>
          </a:bodyPr>
          <a:lstStyle/>
          <a:p>
            <a:r>
              <a:rPr lang="pt" sz="2000" dirty="0">
                <a:solidFill>
                  <a:srgbClr val="777777"/>
                </a:solidFill>
                <a:latin typeface="Menlo" panose="020B0609030804020204" pitchFamily="49" charset="0"/>
              </a:rPr>
              <a:t>#</a:t>
            </a:r>
            <a:r>
              <a:rPr lang="pt" sz="2000" dirty="0">
                <a:solidFill>
                  <a:srgbClr val="4B69C6"/>
                </a:solidFill>
                <a:latin typeface="Menlo" panose="020B0609030804020204" pitchFamily="49" charset="0"/>
              </a:rPr>
              <a:t>define</a:t>
            </a:r>
            <a:r>
              <a:rPr lang="pt" sz="2000" dirty="0">
                <a:solidFill>
                  <a:srgbClr val="333333"/>
                </a:solidFill>
                <a:latin typeface="Menlo" panose="020B0609030804020204" pitchFamily="49" charset="0"/>
              </a:rPr>
              <a:t> </a:t>
            </a:r>
            <a:r>
              <a:rPr lang="pt" sz="2000" b="1" dirty="0">
                <a:solidFill>
                  <a:srgbClr val="AA3731"/>
                </a:solidFill>
                <a:latin typeface="Menlo" panose="020B0609030804020204" pitchFamily="49" charset="0"/>
              </a:rPr>
              <a:t>N</a:t>
            </a:r>
            <a:r>
              <a:rPr lang="pt" sz="2000" dirty="0">
                <a:solidFill>
                  <a:srgbClr val="333333"/>
                </a:solidFill>
                <a:latin typeface="Menlo" panose="020B0609030804020204" pitchFamily="49" charset="0"/>
              </a:rPr>
              <a:t> </a:t>
            </a:r>
            <a:r>
              <a:rPr lang="pt" sz="2000" dirty="0">
                <a:solidFill>
                  <a:srgbClr val="9C5D27"/>
                </a:solidFill>
                <a:latin typeface="Menlo" panose="020B0609030804020204" pitchFamily="49" charset="0"/>
              </a:rPr>
              <a:t>3000</a:t>
            </a:r>
            <a:endParaRPr lang="pt" sz="2000" dirty="0">
              <a:solidFill>
                <a:srgbClr val="333333"/>
              </a:solidFill>
              <a:latin typeface="Menlo" panose="020B0609030804020204" pitchFamily="49" charset="0"/>
            </a:endParaRPr>
          </a:p>
          <a:p>
            <a:r>
              <a:rPr lang="pt" sz="2000" dirty="0" err="1">
                <a:solidFill>
                  <a:srgbClr val="7A3E9D"/>
                </a:solidFill>
                <a:latin typeface="Menlo" panose="020B0609030804020204" pitchFamily="49" charset="0"/>
              </a:rPr>
              <a:t>int</a:t>
            </a:r>
            <a:r>
              <a:rPr lang="pt" sz="2000" dirty="0">
                <a:solidFill>
                  <a:srgbClr val="333333"/>
                </a:solidFill>
                <a:latin typeface="Menlo" panose="020B0609030804020204" pitchFamily="49" charset="0"/>
              </a:rPr>
              <a:t> A</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 </a:t>
            </a:r>
            <a:r>
              <a:rPr lang="pt" sz="2000" dirty="0" err="1">
                <a:solidFill>
                  <a:srgbClr val="333333"/>
                </a:solidFill>
                <a:latin typeface="Menlo" panose="020B0609030804020204" pitchFamily="49" charset="0"/>
              </a:rPr>
              <a:t>B</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 C</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 </a:t>
            </a:r>
            <a:endParaRPr lang="nn-NO" sz="2000" dirty="0">
              <a:solidFill>
                <a:srgbClr val="4B69C6"/>
              </a:solidFill>
              <a:latin typeface="Menlo" panose="020B0609030804020204" pitchFamily="49" charset="0"/>
            </a:endParaRPr>
          </a:p>
          <a:p>
            <a:endParaRPr lang="nn-NO" sz="2000" dirty="0">
              <a:solidFill>
                <a:srgbClr val="4B69C6"/>
              </a:solidFill>
              <a:latin typeface="Menlo" panose="020B0609030804020204" pitchFamily="49" charset="0"/>
            </a:endParaRPr>
          </a:p>
          <a:p>
            <a:r>
              <a:rPr lang="nn-NO" sz="2000" dirty="0">
                <a:solidFill>
                  <a:srgbClr val="4B69C6"/>
                </a:solidFill>
                <a:latin typeface="Menlo" panose="020B0609030804020204" pitchFamily="49" charset="0"/>
              </a:rPr>
              <a:t>for</a:t>
            </a:r>
            <a:r>
              <a:rPr lang="nn-NO" sz="2000" dirty="0">
                <a:solidFill>
                  <a:srgbClr val="777777"/>
                </a:solidFill>
                <a:latin typeface="Menlo" panose="020B0609030804020204" pitchFamily="49" charset="0"/>
              </a:rPr>
              <a:t>(</a:t>
            </a:r>
            <a:r>
              <a:rPr lang="nn-NO" sz="2000" dirty="0" err="1">
                <a:solidFill>
                  <a:srgbClr val="7A3E9D"/>
                </a:solidFill>
                <a:latin typeface="Menlo" panose="020B0609030804020204" pitchFamily="49" charset="0"/>
              </a:rPr>
              <a:t>int</a:t>
            </a:r>
            <a:r>
              <a:rPr lang="nn-NO" sz="2000" dirty="0">
                <a:solidFill>
                  <a:srgbClr val="333333"/>
                </a:solidFill>
                <a:latin typeface="Menlo" panose="020B0609030804020204" pitchFamily="49" charset="0"/>
              </a:rPr>
              <a:t> i</a:t>
            </a:r>
            <a:r>
              <a:rPr lang="nn-NO" sz="2000" dirty="0">
                <a:solidFill>
                  <a:srgbClr val="777777"/>
                </a:solidFill>
                <a:latin typeface="Menlo" panose="020B0609030804020204" pitchFamily="49" charset="0"/>
              </a:rPr>
              <a:t>=</a:t>
            </a:r>
            <a:r>
              <a:rPr lang="nn-NO" sz="2000" dirty="0">
                <a:solidFill>
                  <a:srgbClr val="9C5D27"/>
                </a:solidFill>
                <a:latin typeface="Menlo" panose="020B0609030804020204" pitchFamily="49" charset="0"/>
              </a:rPr>
              <a:t>0</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i</a:t>
            </a:r>
            <a:r>
              <a:rPr lang="nn-NO" sz="2000" dirty="0">
                <a:solidFill>
                  <a:srgbClr val="777777"/>
                </a:solidFill>
                <a:latin typeface="Menlo" panose="020B0609030804020204" pitchFamily="49" charset="0"/>
              </a:rPr>
              <a:t>&lt;</a:t>
            </a:r>
            <a:r>
              <a:rPr lang="nn-NO" sz="2000" dirty="0">
                <a:solidFill>
                  <a:srgbClr val="333333"/>
                </a:solidFill>
                <a:latin typeface="Menlo" panose="020B0609030804020204" pitchFamily="49" charset="0"/>
              </a:rPr>
              <a:t>N</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i</a:t>
            </a:r>
            <a:r>
              <a:rPr lang="nn-NO" sz="2000" dirty="0">
                <a:solidFill>
                  <a:srgbClr val="777777"/>
                </a:solidFill>
                <a:latin typeface="Menlo" panose="020B0609030804020204" pitchFamily="49" charset="0"/>
              </a:rPr>
              <a:t>)</a:t>
            </a:r>
            <a:endParaRPr lang="nn-NO"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nn-NO" sz="2000" dirty="0">
                <a:solidFill>
                  <a:srgbClr val="4B69C6"/>
                </a:solidFill>
                <a:latin typeface="Menlo" panose="020B0609030804020204" pitchFamily="49" charset="0"/>
              </a:rPr>
              <a:t>for</a:t>
            </a:r>
            <a:r>
              <a:rPr lang="nn-NO" sz="2000" dirty="0">
                <a:solidFill>
                  <a:srgbClr val="777777"/>
                </a:solidFill>
                <a:latin typeface="Menlo" panose="020B0609030804020204" pitchFamily="49" charset="0"/>
              </a:rPr>
              <a:t>(</a:t>
            </a:r>
            <a:r>
              <a:rPr lang="nn-NO" sz="2000" dirty="0" err="1">
                <a:solidFill>
                  <a:srgbClr val="7A3E9D"/>
                </a:solidFill>
                <a:latin typeface="Menlo" panose="020B0609030804020204" pitchFamily="49" charset="0"/>
              </a:rPr>
              <a:t>int</a:t>
            </a:r>
            <a:r>
              <a:rPr lang="nn-NO" sz="2000" dirty="0">
                <a:solidFill>
                  <a:srgbClr val="333333"/>
                </a:solidFill>
                <a:latin typeface="Menlo" panose="020B0609030804020204" pitchFamily="49" charset="0"/>
              </a:rPr>
              <a:t> j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9C5D27"/>
                </a:solidFill>
                <a:latin typeface="Menlo" panose="020B0609030804020204" pitchFamily="49" charset="0"/>
              </a:rPr>
              <a:t>0</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j</a:t>
            </a:r>
            <a:r>
              <a:rPr lang="nn-NO" sz="2000" dirty="0">
                <a:solidFill>
                  <a:srgbClr val="777777"/>
                </a:solidFill>
                <a:latin typeface="Menlo" panose="020B0609030804020204" pitchFamily="49" charset="0"/>
              </a:rPr>
              <a:t>&lt;</a:t>
            </a:r>
            <a:r>
              <a:rPr lang="nn-NO" sz="2000" dirty="0">
                <a:solidFill>
                  <a:srgbClr val="333333"/>
                </a:solidFill>
                <a:latin typeface="Menlo" panose="020B0609030804020204" pitchFamily="49" charset="0"/>
              </a:rPr>
              <a:t>N</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j</a:t>
            </a:r>
            <a:r>
              <a:rPr lang="nn-NO" sz="2000" dirty="0">
                <a:solidFill>
                  <a:srgbClr val="777777"/>
                </a:solidFill>
                <a:latin typeface="Menlo" panose="020B0609030804020204" pitchFamily="49" charset="0"/>
              </a:rPr>
              <a:t>)</a:t>
            </a:r>
            <a:endParaRPr lang="nn-NO"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nn-NO" sz="2000" dirty="0">
                <a:solidFill>
                  <a:srgbClr val="4B69C6"/>
                </a:solidFill>
                <a:latin typeface="Menlo" panose="020B0609030804020204" pitchFamily="49" charset="0"/>
              </a:rPr>
              <a:t>for</a:t>
            </a:r>
            <a:r>
              <a:rPr lang="nn-NO" sz="2000" dirty="0">
                <a:solidFill>
                  <a:srgbClr val="777777"/>
                </a:solidFill>
                <a:latin typeface="Menlo" panose="020B0609030804020204" pitchFamily="49" charset="0"/>
              </a:rPr>
              <a:t>(</a:t>
            </a:r>
            <a:r>
              <a:rPr lang="nn-NO" sz="2000" dirty="0" err="1">
                <a:solidFill>
                  <a:srgbClr val="7A3E9D"/>
                </a:solidFill>
                <a:latin typeface="Menlo" panose="020B0609030804020204" pitchFamily="49" charset="0"/>
              </a:rPr>
              <a:t>int</a:t>
            </a:r>
            <a:r>
              <a:rPr lang="nn-NO" sz="2000" dirty="0">
                <a:solidFill>
                  <a:srgbClr val="333333"/>
                </a:solidFill>
                <a:latin typeface="Menlo" panose="020B0609030804020204" pitchFamily="49" charset="0"/>
              </a:rPr>
              <a:t> k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9C5D27"/>
                </a:solidFill>
                <a:latin typeface="Menlo" panose="020B0609030804020204" pitchFamily="49" charset="0"/>
              </a:rPr>
              <a:t>0</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k </a:t>
            </a:r>
            <a:r>
              <a:rPr lang="nn-NO" sz="2000" dirty="0">
                <a:solidFill>
                  <a:srgbClr val="777777"/>
                </a:solidFill>
                <a:latin typeface="Menlo" panose="020B0609030804020204" pitchFamily="49" charset="0"/>
              </a:rPr>
              <a:t>&lt;</a:t>
            </a:r>
            <a:r>
              <a:rPr lang="nn-NO" sz="2000" dirty="0">
                <a:solidFill>
                  <a:srgbClr val="333333"/>
                </a:solidFill>
                <a:latin typeface="Menlo" panose="020B0609030804020204" pitchFamily="49" charset="0"/>
              </a:rPr>
              <a:t> N</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k</a:t>
            </a:r>
            <a:r>
              <a:rPr lang="nn-NO" sz="2000" dirty="0">
                <a:solidFill>
                  <a:srgbClr val="777777"/>
                </a:solidFill>
                <a:latin typeface="Menlo" panose="020B0609030804020204" pitchFamily="49" charset="0"/>
              </a:rPr>
              <a:t>)</a:t>
            </a:r>
            <a:endParaRPr lang="nn-NO"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nn-NO" sz="2000" dirty="0">
                <a:solidFill>
                  <a:srgbClr val="333333"/>
                </a:solidFill>
                <a:latin typeface="Menlo" panose="020B0609030804020204" pitchFamily="49" charset="0"/>
              </a:rPr>
              <a:t>C</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i</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j</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i</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k</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B</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k</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j</a:t>
            </a:r>
            <a:r>
              <a:rPr lang="nn-NO" sz="2000" dirty="0">
                <a:solidFill>
                  <a:srgbClr val="777777"/>
                </a:solidFill>
                <a:latin typeface="Menlo" panose="020B0609030804020204" pitchFamily="49" charset="0"/>
              </a:rPr>
              <a:t>];</a:t>
            </a:r>
            <a:endParaRPr lang="nn-NO" sz="2000" dirty="0">
              <a:solidFill>
                <a:srgbClr val="333333"/>
              </a:solidFill>
              <a:latin typeface="Menlo" panose="020B0609030804020204" pitchFamily="49" charset="0"/>
            </a:endParaRPr>
          </a:p>
        </p:txBody>
      </p:sp>
      <p:pic>
        <p:nvPicPr>
          <p:cNvPr id="9" name="Picture 8">
            <a:extLst>
              <a:ext uri="{FF2B5EF4-FFF2-40B4-BE49-F238E27FC236}">
                <a16:creationId xmlns:a16="http://schemas.microsoft.com/office/drawing/2014/main" id="{80DBA97E-9615-334A-962E-746F907F8086}"/>
              </a:ext>
            </a:extLst>
          </p:cNvPr>
          <p:cNvPicPr>
            <a:picLocks noChangeAspect="1"/>
          </p:cNvPicPr>
          <p:nvPr/>
        </p:nvPicPr>
        <p:blipFill>
          <a:blip r:embed="rId2"/>
          <a:stretch>
            <a:fillRect/>
          </a:stretch>
        </p:blipFill>
        <p:spPr>
          <a:xfrm>
            <a:off x="7603234" y="4474840"/>
            <a:ext cx="6260432" cy="2160240"/>
          </a:xfrm>
          <a:prstGeom prst="rect">
            <a:avLst/>
          </a:prstGeom>
        </p:spPr>
      </p:pic>
      <p:sp>
        <p:nvSpPr>
          <p:cNvPr id="10" name="Oval 9">
            <a:extLst>
              <a:ext uri="{FF2B5EF4-FFF2-40B4-BE49-F238E27FC236}">
                <a16:creationId xmlns:a16="http://schemas.microsoft.com/office/drawing/2014/main" id="{42201B03-E09A-6740-8D7D-588F2709E6F3}"/>
              </a:ext>
            </a:extLst>
          </p:cNvPr>
          <p:cNvSpPr/>
          <p:nvPr/>
        </p:nvSpPr>
        <p:spPr>
          <a:xfrm>
            <a:off x="5442992" y="6059016"/>
            <a:ext cx="1368152" cy="50781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3052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3113-9839-F149-8B48-BDB7178301BD}"/>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7BB120EF-08CD-B042-AA20-B62EE2C6B4EE}"/>
              </a:ext>
            </a:extLst>
          </p:cNvPr>
          <p:cNvSpPr>
            <a:spLocks noGrp="1"/>
          </p:cNvSpPr>
          <p:nvPr>
            <p:ph idx="1"/>
          </p:nvPr>
        </p:nvSpPr>
        <p:spPr/>
        <p:txBody>
          <a:bodyPr/>
          <a:lstStyle/>
          <a:p>
            <a:r>
              <a:rPr lang="zh-CN" altLang="en-US" dirty="0"/>
              <a:t>对齐与合并访问：</a:t>
            </a:r>
            <a:r>
              <a:rPr lang="en-US" altLang="zh-CN" dirty="0"/>
              <a:t>CPU</a:t>
            </a:r>
          </a:p>
          <a:p>
            <a:pPr lvl="1"/>
            <a:r>
              <a:rPr lang="en-US" altLang="zh-CN" dirty="0"/>
              <a:t>cache</a:t>
            </a:r>
            <a:r>
              <a:rPr lang="zh-CN" altLang="en-US" dirty="0"/>
              <a:t> </a:t>
            </a:r>
            <a:r>
              <a:rPr lang="en-US" altLang="zh-CN" dirty="0"/>
              <a:t>line</a:t>
            </a:r>
            <a:r>
              <a:rPr lang="zh-CN" altLang="en-US" dirty="0"/>
              <a:t>意味着访问连续内存空间的重要性</a:t>
            </a:r>
            <a:endParaRPr lang="en-US" altLang="zh-CN" dirty="0"/>
          </a:p>
          <a:p>
            <a:pPr lvl="2"/>
            <a:r>
              <a:rPr lang="en-US" altLang="zh-CN" dirty="0"/>
              <a:t>C/C++</a:t>
            </a:r>
            <a:r>
              <a:rPr lang="zh-CN" altLang="en-US" dirty="0"/>
              <a:t>中，数组为</a:t>
            </a:r>
            <a:r>
              <a:rPr lang="en-US" altLang="zh-CN" dirty="0"/>
              <a:t>row-major</a:t>
            </a:r>
            <a:r>
              <a:rPr lang="zh-CN" altLang="en-US" dirty="0"/>
              <a:t>（每行在内存中连续）</a:t>
            </a:r>
            <a:endParaRPr lang="en-US" altLang="zh-CN" dirty="0"/>
          </a:p>
          <a:p>
            <a:pPr lvl="1"/>
            <a:r>
              <a:rPr lang="zh-CN" altLang="en-US" dirty="0"/>
              <a:t>在矩阵乘法中，常见写法容易不自觉地使用</a:t>
            </a:r>
            <a:r>
              <a:rPr lang="en-US" altLang="zh-CN" dirty="0"/>
              <a:t>column-major</a:t>
            </a:r>
            <a:r>
              <a:rPr lang="zh-CN" altLang="en-US" dirty="0"/>
              <a:t>的访问模式</a:t>
            </a:r>
            <a:endParaRPr lang="en-US" dirty="0"/>
          </a:p>
        </p:txBody>
      </p:sp>
      <p:sp>
        <p:nvSpPr>
          <p:cNvPr id="4" name="Slide Number Placeholder 3">
            <a:extLst>
              <a:ext uri="{FF2B5EF4-FFF2-40B4-BE49-F238E27FC236}">
                <a16:creationId xmlns:a16="http://schemas.microsoft.com/office/drawing/2014/main" id="{EFB8CEB2-625D-B04E-AD7B-72074384621D}"/>
              </a:ext>
            </a:extLst>
          </p:cNvPr>
          <p:cNvSpPr>
            <a:spLocks noGrp="1"/>
          </p:cNvSpPr>
          <p:nvPr>
            <p:ph type="sldNum" sz="quarter" idx="12"/>
          </p:nvPr>
        </p:nvSpPr>
        <p:spPr/>
        <p:txBody>
          <a:bodyPr/>
          <a:lstStyle/>
          <a:p>
            <a:pPr>
              <a:defRPr/>
            </a:pPr>
            <a:fld id="{CA40A734-EF3B-425E-9970-80954DDB0807}" type="slidenum">
              <a:rPr lang="zh-CN" altLang="en-US" smtClean="0"/>
              <a:pPr>
                <a:defRPr/>
              </a:pPr>
              <a:t>17</a:t>
            </a:fld>
            <a:endParaRPr lang="zh-CN" altLang="en-US"/>
          </a:p>
        </p:txBody>
      </p:sp>
      <p:sp>
        <p:nvSpPr>
          <p:cNvPr id="5" name="Rectangle 4">
            <a:extLst>
              <a:ext uri="{FF2B5EF4-FFF2-40B4-BE49-F238E27FC236}">
                <a16:creationId xmlns:a16="http://schemas.microsoft.com/office/drawing/2014/main" id="{5CB8C8B2-2E32-2948-B9BB-6FE4D49AE3C5}"/>
              </a:ext>
            </a:extLst>
          </p:cNvPr>
          <p:cNvSpPr/>
          <p:nvPr/>
        </p:nvSpPr>
        <p:spPr>
          <a:xfrm>
            <a:off x="762472" y="4292940"/>
            <a:ext cx="6264696" cy="2923877"/>
          </a:xfrm>
          <a:prstGeom prst="rect">
            <a:avLst/>
          </a:prstGeom>
          <a:solidFill>
            <a:schemeClr val="bg1"/>
          </a:solidFill>
          <a:ln w="25400">
            <a:solidFill>
              <a:srgbClr val="C00000"/>
            </a:solidFill>
          </a:ln>
        </p:spPr>
        <p:txBody>
          <a:bodyPr wrap="square">
            <a:spAutoFit/>
          </a:bodyPr>
          <a:lstStyle/>
          <a:p>
            <a:r>
              <a:rPr lang="pt" sz="2000" dirty="0">
                <a:solidFill>
                  <a:srgbClr val="777777"/>
                </a:solidFill>
                <a:latin typeface="Menlo" panose="020B0609030804020204" pitchFamily="49" charset="0"/>
              </a:rPr>
              <a:t>#</a:t>
            </a:r>
            <a:r>
              <a:rPr lang="pt" sz="2000" dirty="0">
                <a:solidFill>
                  <a:srgbClr val="4B69C6"/>
                </a:solidFill>
                <a:latin typeface="Menlo" panose="020B0609030804020204" pitchFamily="49" charset="0"/>
              </a:rPr>
              <a:t>define</a:t>
            </a:r>
            <a:r>
              <a:rPr lang="pt" sz="2000" dirty="0">
                <a:solidFill>
                  <a:srgbClr val="333333"/>
                </a:solidFill>
                <a:latin typeface="Menlo" panose="020B0609030804020204" pitchFamily="49" charset="0"/>
              </a:rPr>
              <a:t> </a:t>
            </a:r>
            <a:r>
              <a:rPr lang="pt" sz="2000" b="1" dirty="0">
                <a:solidFill>
                  <a:srgbClr val="AA3731"/>
                </a:solidFill>
                <a:latin typeface="Menlo" panose="020B0609030804020204" pitchFamily="49" charset="0"/>
              </a:rPr>
              <a:t>N</a:t>
            </a:r>
            <a:r>
              <a:rPr lang="pt" sz="2000" dirty="0">
                <a:solidFill>
                  <a:srgbClr val="333333"/>
                </a:solidFill>
                <a:latin typeface="Menlo" panose="020B0609030804020204" pitchFamily="49" charset="0"/>
              </a:rPr>
              <a:t> </a:t>
            </a:r>
            <a:r>
              <a:rPr lang="pt" sz="2000" dirty="0">
                <a:solidFill>
                  <a:srgbClr val="9C5D27"/>
                </a:solidFill>
                <a:latin typeface="Menlo" panose="020B0609030804020204" pitchFamily="49" charset="0"/>
              </a:rPr>
              <a:t>3000</a:t>
            </a:r>
            <a:endParaRPr lang="pt" sz="2000" dirty="0">
              <a:solidFill>
                <a:srgbClr val="333333"/>
              </a:solidFill>
              <a:latin typeface="Menlo" panose="020B0609030804020204" pitchFamily="49" charset="0"/>
            </a:endParaRPr>
          </a:p>
          <a:p>
            <a:r>
              <a:rPr lang="pt" sz="2000" dirty="0" err="1">
                <a:solidFill>
                  <a:srgbClr val="7A3E9D"/>
                </a:solidFill>
                <a:latin typeface="Menlo" panose="020B0609030804020204" pitchFamily="49" charset="0"/>
              </a:rPr>
              <a:t>int</a:t>
            </a:r>
            <a:r>
              <a:rPr lang="pt" sz="2000" dirty="0">
                <a:solidFill>
                  <a:srgbClr val="333333"/>
                </a:solidFill>
                <a:latin typeface="Menlo" panose="020B0609030804020204" pitchFamily="49" charset="0"/>
              </a:rPr>
              <a:t> A</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 </a:t>
            </a:r>
            <a:r>
              <a:rPr lang="pt" sz="2000" dirty="0" err="1">
                <a:solidFill>
                  <a:srgbClr val="333333"/>
                </a:solidFill>
                <a:latin typeface="Menlo" panose="020B0609030804020204" pitchFamily="49" charset="0"/>
              </a:rPr>
              <a:t>B</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 C</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 </a:t>
            </a:r>
          </a:p>
          <a:p>
            <a:endParaRPr lang="nn-NO" sz="2000" dirty="0">
              <a:solidFill>
                <a:srgbClr val="4B69C6"/>
              </a:solidFill>
              <a:latin typeface="Menlo" panose="020B0609030804020204" pitchFamily="49" charset="0"/>
            </a:endParaRPr>
          </a:p>
          <a:p>
            <a:r>
              <a:rPr lang="nn-NO" sz="2000" dirty="0">
                <a:solidFill>
                  <a:srgbClr val="4B69C6"/>
                </a:solidFill>
                <a:latin typeface="Menlo" panose="020B0609030804020204" pitchFamily="49" charset="0"/>
              </a:rPr>
              <a:t>for</a:t>
            </a:r>
            <a:r>
              <a:rPr lang="nn-NO" sz="2000" dirty="0">
                <a:solidFill>
                  <a:srgbClr val="777777"/>
                </a:solidFill>
                <a:latin typeface="Menlo" panose="020B0609030804020204" pitchFamily="49" charset="0"/>
              </a:rPr>
              <a:t>(</a:t>
            </a:r>
            <a:r>
              <a:rPr lang="nn-NO" sz="2000" dirty="0" err="1">
                <a:solidFill>
                  <a:srgbClr val="7A3E9D"/>
                </a:solidFill>
                <a:latin typeface="Menlo" panose="020B0609030804020204" pitchFamily="49" charset="0"/>
              </a:rPr>
              <a:t>int</a:t>
            </a:r>
            <a:r>
              <a:rPr lang="nn-NO" sz="2000" dirty="0">
                <a:solidFill>
                  <a:srgbClr val="333333"/>
                </a:solidFill>
                <a:latin typeface="Menlo" panose="020B0609030804020204" pitchFamily="49" charset="0"/>
              </a:rPr>
              <a:t> i</a:t>
            </a:r>
            <a:r>
              <a:rPr lang="nn-NO" sz="2000" dirty="0">
                <a:solidFill>
                  <a:srgbClr val="777777"/>
                </a:solidFill>
                <a:latin typeface="Menlo" panose="020B0609030804020204" pitchFamily="49" charset="0"/>
              </a:rPr>
              <a:t>=</a:t>
            </a:r>
            <a:r>
              <a:rPr lang="nn-NO" sz="2000" dirty="0">
                <a:solidFill>
                  <a:srgbClr val="9C5D27"/>
                </a:solidFill>
                <a:latin typeface="Menlo" panose="020B0609030804020204" pitchFamily="49" charset="0"/>
              </a:rPr>
              <a:t>0</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i</a:t>
            </a:r>
            <a:r>
              <a:rPr lang="nn-NO" sz="2000" dirty="0">
                <a:solidFill>
                  <a:srgbClr val="777777"/>
                </a:solidFill>
                <a:latin typeface="Menlo" panose="020B0609030804020204" pitchFamily="49" charset="0"/>
              </a:rPr>
              <a:t>&lt;</a:t>
            </a:r>
            <a:r>
              <a:rPr lang="nn-NO" sz="2000" dirty="0">
                <a:solidFill>
                  <a:srgbClr val="333333"/>
                </a:solidFill>
                <a:latin typeface="Menlo" panose="020B0609030804020204" pitchFamily="49" charset="0"/>
              </a:rPr>
              <a:t>N</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i</a:t>
            </a:r>
            <a:r>
              <a:rPr lang="nn-NO" sz="2000" dirty="0">
                <a:solidFill>
                  <a:srgbClr val="777777"/>
                </a:solidFill>
                <a:latin typeface="Menlo" panose="020B0609030804020204" pitchFamily="49" charset="0"/>
              </a:rPr>
              <a:t>)</a:t>
            </a:r>
            <a:endParaRPr lang="nn-NO"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nn-NO" sz="2000" dirty="0">
                <a:solidFill>
                  <a:srgbClr val="4B69C6"/>
                </a:solidFill>
                <a:latin typeface="Menlo" panose="020B0609030804020204" pitchFamily="49" charset="0"/>
              </a:rPr>
              <a:t>for</a:t>
            </a:r>
            <a:r>
              <a:rPr lang="nn-NO" sz="2000" dirty="0">
                <a:solidFill>
                  <a:srgbClr val="777777"/>
                </a:solidFill>
                <a:latin typeface="Menlo" panose="020B0609030804020204" pitchFamily="49" charset="0"/>
              </a:rPr>
              <a:t>(</a:t>
            </a:r>
            <a:r>
              <a:rPr lang="nn-NO" sz="2000" dirty="0" err="1">
                <a:solidFill>
                  <a:srgbClr val="7A3E9D"/>
                </a:solidFill>
                <a:latin typeface="Menlo" panose="020B0609030804020204" pitchFamily="49" charset="0"/>
              </a:rPr>
              <a:t>int</a:t>
            </a:r>
            <a:r>
              <a:rPr lang="nn-NO" sz="2000" dirty="0">
                <a:solidFill>
                  <a:srgbClr val="333333"/>
                </a:solidFill>
                <a:latin typeface="Menlo" panose="020B0609030804020204" pitchFamily="49" charset="0"/>
              </a:rPr>
              <a:t> j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9C5D27"/>
                </a:solidFill>
                <a:latin typeface="Menlo" panose="020B0609030804020204" pitchFamily="49" charset="0"/>
              </a:rPr>
              <a:t>0</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j</a:t>
            </a:r>
            <a:r>
              <a:rPr lang="nn-NO" sz="2000" dirty="0">
                <a:solidFill>
                  <a:srgbClr val="777777"/>
                </a:solidFill>
                <a:latin typeface="Menlo" panose="020B0609030804020204" pitchFamily="49" charset="0"/>
              </a:rPr>
              <a:t>&lt;</a:t>
            </a:r>
            <a:r>
              <a:rPr lang="nn-NO" sz="2000" dirty="0">
                <a:solidFill>
                  <a:srgbClr val="333333"/>
                </a:solidFill>
                <a:latin typeface="Menlo" panose="020B0609030804020204" pitchFamily="49" charset="0"/>
              </a:rPr>
              <a:t>N</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j</a:t>
            </a:r>
            <a:r>
              <a:rPr lang="nn-NO" sz="2000" dirty="0">
                <a:solidFill>
                  <a:srgbClr val="777777"/>
                </a:solidFill>
                <a:latin typeface="Menlo" panose="020B0609030804020204" pitchFamily="49" charset="0"/>
              </a:rPr>
              <a:t>)</a:t>
            </a:r>
            <a:endParaRPr lang="nn-NO"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nn-NO" sz="2000" dirty="0">
                <a:solidFill>
                  <a:srgbClr val="4B69C6"/>
                </a:solidFill>
                <a:latin typeface="Menlo" panose="020B0609030804020204" pitchFamily="49" charset="0"/>
              </a:rPr>
              <a:t>for</a:t>
            </a:r>
            <a:r>
              <a:rPr lang="nn-NO" sz="2000" dirty="0">
                <a:solidFill>
                  <a:srgbClr val="777777"/>
                </a:solidFill>
                <a:latin typeface="Menlo" panose="020B0609030804020204" pitchFamily="49" charset="0"/>
              </a:rPr>
              <a:t>(</a:t>
            </a:r>
            <a:r>
              <a:rPr lang="nn-NO" sz="2000" dirty="0" err="1">
                <a:solidFill>
                  <a:srgbClr val="7A3E9D"/>
                </a:solidFill>
                <a:latin typeface="Menlo" panose="020B0609030804020204" pitchFamily="49" charset="0"/>
              </a:rPr>
              <a:t>int</a:t>
            </a:r>
            <a:r>
              <a:rPr lang="nn-NO" sz="2000" dirty="0">
                <a:solidFill>
                  <a:srgbClr val="333333"/>
                </a:solidFill>
                <a:latin typeface="Menlo" panose="020B0609030804020204" pitchFamily="49" charset="0"/>
              </a:rPr>
              <a:t> k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9C5D27"/>
                </a:solidFill>
                <a:latin typeface="Menlo" panose="020B0609030804020204" pitchFamily="49" charset="0"/>
              </a:rPr>
              <a:t>0</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k </a:t>
            </a:r>
            <a:r>
              <a:rPr lang="nn-NO" sz="2000" dirty="0">
                <a:solidFill>
                  <a:srgbClr val="777777"/>
                </a:solidFill>
                <a:latin typeface="Menlo" panose="020B0609030804020204" pitchFamily="49" charset="0"/>
              </a:rPr>
              <a:t>&lt;</a:t>
            </a:r>
            <a:r>
              <a:rPr lang="nn-NO" sz="2000" dirty="0">
                <a:solidFill>
                  <a:srgbClr val="333333"/>
                </a:solidFill>
                <a:latin typeface="Menlo" panose="020B0609030804020204" pitchFamily="49" charset="0"/>
              </a:rPr>
              <a:t> N</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k</a:t>
            </a:r>
            <a:r>
              <a:rPr lang="nn-NO" sz="2000" dirty="0">
                <a:solidFill>
                  <a:srgbClr val="777777"/>
                </a:solidFill>
                <a:latin typeface="Menlo" panose="020B0609030804020204" pitchFamily="49" charset="0"/>
              </a:rPr>
              <a:t>)</a:t>
            </a:r>
            <a:endParaRPr lang="nn-NO"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nn-NO" sz="2000" dirty="0">
                <a:solidFill>
                  <a:srgbClr val="333333"/>
                </a:solidFill>
                <a:latin typeface="Menlo" panose="020B0609030804020204" pitchFamily="49" charset="0"/>
              </a:rPr>
              <a:t>C</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i</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j</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 A</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i</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k</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B</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k</a:t>
            </a:r>
            <a:r>
              <a:rPr lang="nn-NO" sz="2000" dirty="0">
                <a:solidFill>
                  <a:srgbClr val="777777"/>
                </a:solidFill>
                <a:latin typeface="Menlo" panose="020B0609030804020204" pitchFamily="49" charset="0"/>
              </a:rPr>
              <a:t>][</a:t>
            </a:r>
            <a:r>
              <a:rPr lang="nn-NO" sz="2000" dirty="0">
                <a:solidFill>
                  <a:srgbClr val="333333"/>
                </a:solidFill>
                <a:latin typeface="Menlo" panose="020B0609030804020204" pitchFamily="49" charset="0"/>
              </a:rPr>
              <a:t>j</a:t>
            </a:r>
            <a:r>
              <a:rPr lang="nn-NO" sz="2000" dirty="0">
                <a:solidFill>
                  <a:srgbClr val="777777"/>
                </a:solidFill>
                <a:latin typeface="Menlo" panose="020B0609030804020204" pitchFamily="49" charset="0"/>
              </a:rPr>
              <a:t>];</a:t>
            </a:r>
          </a:p>
          <a:p>
            <a:endParaRPr lang="nn-NO" sz="2000" dirty="0">
              <a:solidFill>
                <a:srgbClr val="777777"/>
              </a:solidFill>
              <a:latin typeface="Menlo" panose="020B0609030804020204" pitchFamily="49" charset="0"/>
            </a:endParaRPr>
          </a:p>
          <a:p>
            <a:r>
              <a:rPr lang="zh-CN" altLang="en-US" sz="2400" dirty="0">
                <a:solidFill>
                  <a:srgbClr val="C00000"/>
                </a:solidFill>
                <a:latin typeface="SimHei" panose="02010609060101010101" pitchFamily="49" charset="-122"/>
                <a:ea typeface="SimHei" panose="02010609060101010101" pitchFamily="49" charset="-122"/>
              </a:rPr>
              <a:t>运行时间：</a:t>
            </a:r>
            <a:r>
              <a:rPr lang="en-US" altLang="zh-CN" sz="2400" dirty="0">
                <a:solidFill>
                  <a:srgbClr val="C00000"/>
                </a:solidFill>
                <a:latin typeface="SimHei" panose="02010609060101010101" pitchFamily="49" charset="-122"/>
                <a:ea typeface="SimHei" panose="02010609060101010101" pitchFamily="49" charset="-122"/>
              </a:rPr>
              <a:t>231.348</a:t>
            </a:r>
            <a:r>
              <a:rPr lang="zh-CN" altLang="en-US" sz="2400" dirty="0">
                <a:solidFill>
                  <a:srgbClr val="C00000"/>
                </a:solidFill>
                <a:latin typeface="SimHei" panose="02010609060101010101" pitchFamily="49" charset="-122"/>
                <a:ea typeface="SimHei" panose="02010609060101010101" pitchFamily="49" charset="-122"/>
              </a:rPr>
              <a:t>秒</a:t>
            </a:r>
            <a:endParaRPr lang="nn-NO" sz="2400" dirty="0">
              <a:solidFill>
                <a:srgbClr val="C00000"/>
              </a:solidFill>
              <a:latin typeface="SimHei" panose="02010609060101010101" pitchFamily="49" charset="-122"/>
              <a:ea typeface="SimHei" panose="02010609060101010101" pitchFamily="49" charset="-122"/>
            </a:endParaRPr>
          </a:p>
        </p:txBody>
      </p:sp>
      <p:sp>
        <p:nvSpPr>
          <p:cNvPr id="7" name="Rectangle 6">
            <a:extLst>
              <a:ext uri="{FF2B5EF4-FFF2-40B4-BE49-F238E27FC236}">
                <a16:creationId xmlns:a16="http://schemas.microsoft.com/office/drawing/2014/main" id="{2BF6A89A-AD28-AA4F-87E4-57FE5699E582}"/>
              </a:ext>
            </a:extLst>
          </p:cNvPr>
          <p:cNvSpPr/>
          <p:nvPr/>
        </p:nvSpPr>
        <p:spPr>
          <a:xfrm>
            <a:off x="7603234" y="4292940"/>
            <a:ext cx="6264694" cy="2923877"/>
          </a:xfrm>
          <a:prstGeom prst="rect">
            <a:avLst/>
          </a:prstGeom>
          <a:solidFill>
            <a:schemeClr val="bg1"/>
          </a:solidFill>
          <a:ln w="25400">
            <a:solidFill>
              <a:srgbClr val="C00000"/>
            </a:solidFill>
          </a:ln>
        </p:spPr>
        <p:txBody>
          <a:bodyPr wrap="square">
            <a:spAutoFit/>
          </a:bodyPr>
          <a:lstStyle/>
          <a:p>
            <a:r>
              <a:rPr lang="pt" sz="2000" dirty="0">
                <a:solidFill>
                  <a:srgbClr val="777777"/>
                </a:solidFill>
                <a:latin typeface="Menlo" panose="020B0609030804020204" pitchFamily="49" charset="0"/>
              </a:rPr>
              <a:t>#</a:t>
            </a:r>
            <a:r>
              <a:rPr lang="pt" sz="2000" dirty="0">
                <a:solidFill>
                  <a:srgbClr val="4B69C6"/>
                </a:solidFill>
                <a:latin typeface="Menlo" panose="020B0609030804020204" pitchFamily="49" charset="0"/>
              </a:rPr>
              <a:t>define</a:t>
            </a:r>
            <a:r>
              <a:rPr lang="pt" sz="2000" dirty="0">
                <a:solidFill>
                  <a:srgbClr val="333333"/>
                </a:solidFill>
                <a:latin typeface="Menlo" panose="020B0609030804020204" pitchFamily="49" charset="0"/>
              </a:rPr>
              <a:t> </a:t>
            </a:r>
            <a:r>
              <a:rPr lang="pt" sz="2000" b="1" dirty="0">
                <a:solidFill>
                  <a:srgbClr val="AA3731"/>
                </a:solidFill>
                <a:latin typeface="Menlo" panose="020B0609030804020204" pitchFamily="49" charset="0"/>
              </a:rPr>
              <a:t>N</a:t>
            </a:r>
            <a:r>
              <a:rPr lang="pt" sz="2000" dirty="0">
                <a:solidFill>
                  <a:srgbClr val="333333"/>
                </a:solidFill>
                <a:latin typeface="Menlo" panose="020B0609030804020204" pitchFamily="49" charset="0"/>
              </a:rPr>
              <a:t> </a:t>
            </a:r>
            <a:r>
              <a:rPr lang="pt" sz="2000" dirty="0">
                <a:solidFill>
                  <a:srgbClr val="9C5D27"/>
                </a:solidFill>
                <a:latin typeface="Menlo" panose="020B0609030804020204" pitchFamily="49" charset="0"/>
              </a:rPr>
              <a:t>3000</a:t>
            </a:r>
            <a:endParaRPr lang="pt" sz="2000" dirty="0">
              <a:solidFill>
                <a:srgbClr val="333333"/>
              </a:solidFill>
              <a:latin typeface="Menlo" panose="020B0609030804020204" pitchFamily="49" charset="0"/>
            </a:endParaRPr>
          </a:p>
          <a:p>
            <a:r>
              <a:rPr lang="pt" sz="2000" dirty="0" err="1">
                <a:solidFill>
                  <a:srgbClr val="7A3E9D"/>
                </a:solidFill>
                <a:latin typeface="Menlo" panose="020B0609030804020204" pitchFamily="49" charset="0"/>
              </a:rPr>
              <a:t>int</a:t>
            </a:r>
            <a:r>
              <a:rPr lang="pt" sz="2000" dirty="0">
                <a:solidFill>
                  <a:srgbClr val="333333"/>
                </a:solidFill>
                <a:latin typeface="Menlo" panose="020B0609030804020204" pitchFamily="49" charset="0"/>
              </a:rPr>
              <a:t> A</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 </a:t>
            </a:r>
            <a:r>
              <a:rPr lang="pt" sz="2000" dirty="0" err="1">
                <a:solidFill>
                  <a:srgbClr val="333333"/>
                </a:solidFill>
                <a:latin typeface="Menlo" panose="020B0609030804020204" pitchFamily="49" charset="0"/>
              </a:rPr>
              <a:t>B</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 C</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 </a:t>
            </a:r>
          </a:p>
          <a:p>
            <a:endParaRPr lang="en-US" sz="2000" dirty="0">
              <a:solidFill>
                <a:srgbClr val="4B69C6"/>
              </a:solidFill>
              <a:latin typeface="Menlo" panose="020B0609030804020204" pitchFamily="49" charset="0"/>
            </a:endParaRPr>
          </a:p>
          <a:p>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k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k</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j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C</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B</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p>
          <a:p>
            <a:endParaRPr lang="en-US" sz="2000" b="0" dirty="0">
              <a:solidFill>
                <a:srgbClr val="777777"/>
              </a:solidFill>
              <a:effectLst/>
              <a:latin typeface="Menlo" panose="020B0609030804020204" pitchFamily="49" charset="0"/>
            </a:endParaRPr>
          </a:p>
          <a:p>
            <a:r>
              <a:rPr lang="zh-CN" altLang="en-US" sz="2400" dirty="0">
                <a:solidFill>
                  <a:srgbClr val="C00000"/>
                </a:solidFill>
                <a:latin typeface="SimHei" panose="02010609060101010101" pitchFamily="49" charset="-122"/>
                <a:ea typeface="SimHei" panose="02010609060101010101" pitchFamily="49" charset="-122"/>
              </a:rPr>
              <a:t>运行时间：</a:t>
            </a:r>
            <a:r>
              <a:rPr lang="en-US" altLang="zh-CN" sz="2400" dirty="0">
                <a:solidFill>
                  <a:srgbClr val="C00000"/>
                </a:solidFill>
                <a:latin typeface="SimHei" panose="02010609060101010101" pitchFamily="49" charset="-122"/>
                <a:ea typeface="SimHei" panose="02010609060101010101" pitchFamily="49" charset="-122"/>
              </a:rPr>
              <a:t>72.557</a:t>
            </a:r>
            <a:r>
              <a:rPr lang="zh-CN" altLang="en-US" sz="2400" dirty="0">
                <a:solidFill>
                  <a:srgbClr val="C00000"/>
                </a:solidFill>
                <a:latin typeface="SimHei" panose="02010609060101010101" pitchFamily="49" charset="-122"/>
                <a:ea typeface="SimHei" panose="02010609060101010101" pitchFamily="49" charset="-122"/>
              </a:rPr>
              <a:t>秒</a:t>
            </a:r>
            <a:endParaRPr lang="en-US" sz="2400" b="0" dirty="0">
              <a:solidFill>
                <a:srgbClr val="C00000"/>
              </a:solidFill>
              <a:effectLst/>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018997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AF7E-5AF7-9047-B3BD-CAD3C3C5D2C4}"/>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E756E99D-5532-BC4C-846D-69054AA1EC1D}"/>
              </a:ext>
            </a:extLst>
          </p:cNvPr>
          <p:cNvSpPr>
            <a:spLocks noGrp="1"/>
          </p:cNvSpPr>
          <p:nvPr>
            <p:ph idx="1"/>
          </p:nvPr>
        </p:nvSpPr>
        <p:spPr/>
        <p:txBody>
          <a:bodyPr/>
          <a:lstStyle/>
          <a:p>
            <a:r>
              <a:rPr lang="zh-CN" altLang="en-US" dirty="0"/>
              <a:t>对齐与合并访问：</a:t>
            </a:r>
            <a:r>
              <a:rPr lang="en-US" altLang="zh-CN" dirty="0"/>
              <a:t>CPU</a:t>
            </a:r>
          </a:p>
          <a:p>
            <a:pPr lvl="1"/>
            <a:r>
              <a:rPr lang="zh-CN" altLang="en-US" dirty="0"/>
              <a:t>非对齐存储可能导致对一个数据的读取需要载入两个</a:t>
            </a:r>
            <a:r>
              <a:rPr lang="en-US" altLang="zh-CN" dirty="0"/>
              <a:t>cache</a:t>
            </a:r>
            <a:r>
              <a:rPr lang="zh-CN" altLang="en-US" dirty="0"/>
              <a:t> </a:t>
            </a:r>
            <a:r>
              <a:rPr lang="en-US" altLang="zh-CN" dirty="0"/>
              <a:t>lines</a:t>
            </a:r>
          </a:p>
          <a:p>
            <a:pPr lvl="2"/>
            <a:r>
              <a:rPr lang="zh-CN" altLang="en-US" dirty="0"/>
              <a:t>使用</a:t>
            </a:r>
            <a:r>
              <a:rPr lang="en-US" altLang="zh-CN" dirty="0"/>
              <a:t>__</a:t>
            </a:r>
            <a:r>
              <a:rPr lang="en-US" altLang="zh-CN" dirty="0">
                <a:latin typeface="Menlo" panose="020B0609030804020204" pitchFamily="49" charset="0"/>
                <a:ea typeface="Menlo" panose="020B0609030804020204" pitchFamily="49" charset="0"/>
                <a:cs typeface="Menlo" panose="020B0609030804020204" pitchFamily="49" charset="0"/>
              </a:rPr>
              <a:t>align__(n)</a:t>
            </a:r>
            <a:r>
              <a:rPr lang="zh-CN" altLang="en-US" dirty="0"/>
              <a:t>强制对齐</a:t>
            </a:r>
            <a:endParaRPr lang="en-US" altLang="zh-CN" dirty="0"/>
          </a:p>
          <a:p>
            <a:pPr lvl="2"/>
            <a:r>
              <a:rPr lang="en-US" altLang="zh-CN" dirty="0"/>
              <a:t>n</a:t>
            </a:r>
            <a:r>
              <a:rPr lang="zh-CN" altLang="en-US" dirty="0"/>
              <a:t>必须为</a:t>
            </a:r>
            <a:r>
              <a:rPr lang="en-US" altLang="zh-CN" dirty="0"/>
              <a:t>2</a:t>
            </a:r>
            <a:r>
              <a:rPr lang="zh-CN" altLang="en-US" dirty="0"/>
              <a:t>的幂次方</a:t>
            </a:r>
            <a:endParaRPr lang="en-US" dirty="0"/>
          </a:p>
        </p:txBody>
      </p:sp>
      <p:sp>
        <p:nvSpPr>
          <p:cNvPr id="4" name="Slide Number Placeholder 3">
            <a:extLst>
              <a:ext uri="{FF2B5EF4-FFF2-40B4-BE49-F238E27FC236}">
                <a16:creationId xmlns:a16="http://schemas.microsoft.com/office/drawing/2014/main" id="{7059145D-A881-BA4E-B732-E85B19E92498}"/>
              </a:ext>
            </a:extLst>
          </p:cNvPr>
          <p:cNvSpPr>
            <a:spLocks noGrp="1"/>
          </p:cNvSpPr>
          <p:nvPr>
            <p:ph type="sldNum" sz="quarter" idx="12"/>
          </p:nvPr>
        </p:nvSpPr>
        <p:spPr/>
        <p:txBody>
          <a:bodyPr/>
          <a:lstStyle/>
          <a:p>
            <a:pPr>
              <a:defRPr/>
            </a:pPr>
            <a:fld id="{CA40A734-EF3B-425E-9970-80954DDB0807}" type="slidenum">
              <a:rPr lang="zh-CN" altLang="en-US" smtClean="0"/>
              <a:pPr>
                <a:defRPr/>
              </a:pPr>
              <a:t>18</a:t>
            </a:fld>
            <a:endParaRPr lang="zh-CN" altLang="en-US"/>
          </a:p>
        </p:txBody>
      </p:sp>
      <p:pic>
        <p:nvPicPr>
          <p:cNvPr id="5" name="Picture 4">
            <a:extLst>
              <a:ext uri="{FF2B5EF4-FFF2-40B4-BE49-F238E27FC236}">
                <a16:creationId xmlns:a16="http://schemas.microsoft.com/office/drawing/2014/main" id="{42A4C315-41AD-B84A-A666-BF05F067B7EB}"/>
              </a:ext>
            </a:extLst>
          </p:cNvPr>
          <p:cNvPicPr>
            <a:picLocks noChangeAspect="1"/>
          </p:cNvPicPr>
          <p:nvPr/>
        </p:nvPicPr>
        <p:blipFill>
          <a:blip r:embed="rId2"/>
          <a:stretch>
            <a:fillRect/>
          </a:stretch>
        </p:blipFill>
        <p:spPr>
          <a:xfrm>
            <a:off x="1182948" y="3618181"/>
            <a:ext cx="11328400" cy="3721100"/>
          </a:xfrm>
          <a:prstGeom prst="rect">
            <a:avLst/>
          </a:prstGeom>
        </p:spPr>
      </p:pic>
    </p:spTree>
    <p:extLst>
      <p:ext uri="{BB962C8B-B14F-4D97-AF65-F5344CB8AC3E}">
        <p14:creationId xmlns:p14="http://schemas.microsoft.com/office/powerpoint/2010/main" val="256547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A406-7E08-C347-9255-07E073834EDF}"/>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9230C75B-B98F-6548-BC82-9FD3C339A924}"/>
              </a:ext>
            </a:extLst>
          </p:cNvPr>
          <p:cNvSpPr>
            <a:spLocks noGrp="1"/>
          </p:cNvSpPr>
          <p:nvPr>
            <p:ph idx="1"/>
          </p:nvPr>
        </p:nvSpPr>
        <p:spPr/>
        <p:txBody>
          <a:bodyPr/>
          <a:lstStyle/>
          <a:p>
            <a:r>
              <a:rPr lang="zh-CN" altLang="en-US" dirty="0"/>
              <a:t>对齐与合并访问：全局内存读取</a:t>
            </a:r>
            <a:endParaRPr lang="en-US" altLang="zh-CN" dirty="0"/>
          </a:p>
          <a:p>
            <a:pPr lvl="1"/>
            <a:r>
              <a:rPr lang="zh-CN" altLang="en-US" dirty="0"/>
              <a:t>三种缓存路径</a:t>
            </a:r>
            <a:endParaRPr lang="en-US" altLang="zh-CN" dirty="0"/>
          </a:p>
          <a:p>
            <a:pPr lvl="2"/>
            <a:r>
              <a:rPr lang="zh-CN" altLang="en-US" dirty="0"/>
              <a:t>一级和二级缓存</a:t>
            </a:r>
            <a:endParaRPr lang="en-US" altLang="zh-CN" dirty="0"/>
          </a:p>
          <a:p>
            <a:pPr lvl="2"/>
            <a:r>
              <a:rPr lang="zh-CN" altLang="en-US" dirty="0"/>
              <a:t>常量缓存</a:t>
            </a:r>
            <a:endParaRPr lang="en-US" altLang="zh-CN" dirty="0"/>
          </a:p>
          <a:p>
            <a:pPr lvl="2"/>
            <a:r>
              <a:rPr lang="zh-CN" altLang="en-US" dirty="0"/>
              <a:t>只读缓存</a:t>
            </a:r>
            <a:endParaRPr lang="en-US" altLang="zh-CN" dirty="0"/>
          </a:p>
          <a:p>
            <a:pPr lvl="1"/>
            <a:r>
              <a:rPr lang="zh-CN" altLang="en-US" dirty="0"/>
              <a:t>默认为一级和二级缓存</a:t>
            </a:r>
            <a:endParaRPr lang="en-US" altLang="zh-CN" dirty="0"/>
          </a:p>
          <a:p>
            <a:pPr lvl="2"/>
            <a:r>
              <a:rPr lang="zh-CN" altLang="en-US" dirty="0"/>
              <a:t>是否通过一级缓存加载取决于设备的计算能力及编译器选项</a:t>
            </a:r>
            <a:endParaRPr lang="en-US" altLang="zh-CN" dirty="0"/>
          </a:p>
          <a:p>
            <a:pPr lvl="1"/>
            <a:r>
              <a:rPr lang="zh-CN" altLang="en-US" dirty="0"/>
              <a:t>常量缓存和只读缓存需要在程序中显示说明（讲义</a:t>
            </a:r>
            <a:r>
              <a:rPr lang="en-US" altLang="zh-CN" dirty="0"/>
              <a:t>4</a:t>
            </a:r>
            <a:r>
              <a:rPr lang="zh-CN" altLang="en-US" dirty="0"/>
              <a:t>）</a:t>
            </a:r>
            <a:endParaRPr lang="en-US" altLang="zh-CN" dirty="0"/>
          </a:p>
          <a:p>
            <a:pPr lvl="2"/>
            <a:r>
              <a:rPr lang="en-US" sz="2400" b="1" dirty="0">
                <a:solidFill>
                  <a:srgbClr val="333333"/>
                </a:solidFill>
                <a:latin typeface="Menlo" panose="020B0609030804020204" pitchFamily="49" charset="0"/>
              </a:rPr>
              <a:t>__constant__</a:t>
            </a:r>
            <a:r>
              <a:rPr lang="zh-CN" altLang="en-US" sz="2400" b="1" dirty="0">
                <a:solidFill>
                  <a:srgbClr val="333333"/>
                </a:solidFill>
                <a:latin typeface="Menlo" panose="020B0609030804020204" pitchFamily="49" charset="0"/>
              </a:rPr>
              <a:t>、</a:t>
            </a:r>
            <a:r>
              <a:rPr lang="en-US" sz="2400" b="1" dirty="0">
                <a:solidFill>
                  <a:srgbClr val="AA3731"/>
                </a:solidFill>
                <a:latin typeface="Menlo" panose="020B0609030804020204" pitchFamily="49" charset="0"/>
              </a:rPr>
              <a:t>__</a:t>
            </a:r>
            <a:r>
              <a:rPr lang="en-US" sz="2400" b="1" dirty="0" err="1">
                <a:solidFill>
                  <a:srgbClr val="AA3731"/>
                </a:solidFill>
                <a:latin typeface="Menlo" panose="020B0609030804020204" pitchFamily="49" charset="0"/>
              </a:rPr>
              <a:t>ldg</a:t>
            </a:r>
            <a:r>
              <a:rPr lang="en-US" sz="2400" b="1" dirty="0">
                <a:solidFill>
                  <a:srgbClr val="777777"/>
                </a:solidFill>
                <a:latin typeface="Menlo" panose="020B0609030804020204" pitchFamily="49" charset="0"/>
              </a:rPr>
              <a:t>(</a:t>
            </a:r>
            <a:r>
              <a:rPr lang="en-US" altLang="zh-CN" sz="2400" b="1" dirty="0">
                <a:solidFill>
                  <a:srgbClr val="777777"/>
                </a:solidFill>
                <a:latin typeface="Menlo" panose="020B0609030804020204" pitchFamily="49" charset="0"/>
              </a:rPr>
              <a:t>)</a:t>
            </a:r>
            <a:r>
              <a:rPr lang="zh-CN" altLang="en-US" sz="2400" b="1" dirty="0">
                <a:solidFill>
                  <a:srgbClr val="333333"/>
                </a:solidFill>
                <a:latin typeface="Menlo" panose="020B0609030804020204" pitchFamily="49" charset="0"/>
              </a:rPr>
              <a:t>、</a:t>
            </a:r>
            <a:r>
              <a:rPr lang="en-US" sz="2400" b="1" dirty="0" err="1">
                <a:solidFill>
                  <a:srgbClr val="4B69C6"/>
                </a:solidFill>
                <a:latin typeface="Menlo" panose="020B0609030804020204" pitchFamily="49" charset="0"/>
              </a:rPr>
              <a:t>const</a:t>
            </a:r>
            <a:r>
              <a:rPr lang="zh-CN" altLang="en-US" sz="2400" b="1" dirty="0">
                <a:solidFill>
                  <a:srgbClr val="333333"/>
                </a:solidFill>
                <a:latin typeface="Menlo" panose="020B0609030804020204" pitchFamily="49" charset="0"/>
              </a:rPr>
              <a:t> </a:t>
            </a:r>
            <a:r>
              <a:rPr lang="en-US" sz="2400" b="1" dirty="0">
                <a:solidFill>
                  <a:srgbClr val="333333"/>
                </a:solidFill>
                <a:latin typeface="Menlo" panose="020B0609030804020204" pitchFamily="49" charset="0"/>
              </a:rPr>
              <a:t>__restrict__</a:t>
            </a:r>
            <a:endParaRPr lang="en-US" sz="2400" b="1" dirty="0"/>
          </a:p>
        </p:txBody>
      </p:sp>
      <p:sp>
        <p:nvSpPr>
          <p:cNvPr id="4" name="Slide Number Placeholder 3">
            <a:extLst>
              <a:ext uri="{FF2B5EF4-FFF2-40B4-BE49-F238E27FC236}">
                <a16:creationId xmlns:a16="http://schemas.microsoft.com/office/drawing/2014/main" id="{EECC7AE7-0459-F34F-A94B-C7C17C9DD3C9}"/>
              </a:ext>
            </a:extLst>
          </p:cNvPr>
          <p:cNvSpPr>
            <a:spLocks noGrp="1"/>
          </p:cNvSpPr>
          <p:nvPr>
            <p:ph type="sldNum" sz="quarter" idx="12"/>
          </p:nvPr>
        </p:nvSpPr>
        <p:spPr/>
        <p:txBody>
          <a:bodyPr/>
          <a:lstStyle/>
          <a:p>
            <a:pPr>
              <a:defRPr/>
            </a:pPr>
            <a:fld id="{CA40A734-EF3B-425E-9970-80954DDB0807}" type="slidenum">
              <a:rPr lang="zh-CN" altLang="en-US" smtClean="0"/>
              <a:pPr>
                <a:defRPr/>
              </a:pPr>
              <a:t>19</a:t>
            </a:fld>
            <a:endParaRPr lang="zh-CN" altLang="en-US"/>
          </a:p>
        </p:txBody>
      </p:sp>
    </p:spTree>
    <p:extLst>
      <p:ext uri="{BB962C8B-B14F-4D97-AF65-F5344CB8AC3E}">
        <p14:creationId xmlns:p14="http://schemas.microsoft.com/office/powerpoint/2010/main" val="1870770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zh-CN" altLang="en-US" sz="4400" dirty="0"/>
              <a:t>课程提纲</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ja-JP" altLang="en-US">
                <a:solidFill>
                  <a:srgbClr val="C00000"/>
                </a:solidFill>
              </a:rPr>
              <a:t>引言</a:t>
            </a:r>
            <a:endParaRPr lang="en-US" altLang="zh-CN" dirty="0">
              <a:solidFill>
                <a:srgbClr val="C00000"/>
              </a:solidFill>
            </a:endParaRPr>
          </a:p>
          <a:p>
            <a:r>
              <a:rPr lang="zh-CN" altLang="en-US" dirty="0"/>
              <a:t>优化全局内存访问</a:t>
            </a:r>
            <a:endParaRPr lang="en-US" altLang="zh-CN" dirty="0"/>
          </a:p>
          <a:p>
            <a:r>
              <a:rPr lang="zh-CN" altLang="en-US" dirty="0"/>
              <a:t>其他优化方法</a:t>
            </a:r>
            <a:endParaRPr lang="en-US" altLang="zh-CN" dirty="0"/>
          </a:p>
          <a:p>
            <a:r>
              <a:rPr lang="zh-CN" altLang="en-US" dirty="0"/>
              <a:t>优化实例</a:t>
            </a: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2</a:t>
            </a:fld>
            <a:endParaRPr lang="zh-CN" altLang="en-US"/>
          </a:p>
        </p:txBody>
      </p:sp>
    </p:spTree>
    <p:extLst>
      <p:ext uri="{BB962C8B-B14F-4D97-AF65-F5344CB8AC3E}">
        <p14:creationId xmlns:p14="http://schemas.microsoft.com/office/powerpoint/2010/main" val="173472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A406-7E08-C347-9255-07E073834EDF}"/>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9230C75B-B98F-6548-BC82-9FD3C339A924}"/>
              </a:ext>
            </a:extLst>
          </p:cNvPr>
          <p:cNvSpPr>
            <a:spLocks noGrp="1"/>
          </p:cNvSpPr>
          <p:nvPr>
            <p:ph idx="1"/>
          </p:nvPr>
        </p:nvSpPr>
        <p:spPr/>
        <p:txBody>
          <a:bodyPr/>
          <a:lstStyle/>
          <a:p>
            <a:r>
              <a:rPr lang="zh-CN" altLang="en-US" sz="3200" dirty="0"/>
              <a:t>对齐与合并访问：全局内存读取</a:t>
            </a:r>
            <a:endParaRPr lang="en-US" altLang="zh-CN" sz="1800" b="1" dirty="0"/>
          </a:p>
          <a:p>
            <a:pPr lvl="1"/>
            <a:r>
              <a:rPr lang="zh-CN" altLang="en-US" sz="2800" dirty="0"/>
              <a:t>一级缓存</a:t>
            </a:r>
            <a:endParaRPr lang="en-US" altLang="zh-CN" sz="2800" dirty="0"/>
          </a:p>
          <a:p>
            <a:pPr lvl="2"/>
            <a:r>
              <a:rPr lang="en-US" altLang="zh-CN" sz="2320" dirty="0"/>
              <a:t>128B</a:t>
            </a:r>
            <a:r>
              <a:rPr lang="zh-CN" altLang="en-US" sz="2320" dirty="0"/>
              <a:t>的</a:t>
            </a:r>
            <a:r>
              <a:rPr lang="en-US" altLang="zh-CN" sz="2320" dirty="0"/>
              <a:t>cache</a:t>
            </a:r>
            <a:r>
              <a:rPr lang="zh-CN" altLang="en-US" sz="2320" dirty="0"/>
              <a:t> </a:t>
            </a:r>
            <a:r>
              <a:rPr lang="en-US" altLang="zh-CN" sz="2320" dirty="0"/>
              <a:t>line</a:t>
            </a:r>
            <a:r>
              <a:rPr lang="zh-CN" altLang="en-US" sz="2320" dirty="0"/>
              <a:t>宽度</a:t>
            </a:r>
            <a:endParaRPr lang="en-US" altLang="zh-CN" sz="2320" dirty="0"/>
          </a:p>
          <a:p>
            <a:pPr lvl="2"/>
            <a:r>
              <a:rPr lang="zh-CN" altLang="en-US" sz="2320" dirty="0"/>
              <a:t>通常用于缓存寄存器溢出到本地内存中的数据</a:t>
            </a:r>
            <a:endParaRPr lang="en-US" altLang="zh-CN" sz="2320" dirty="0"/>
          </a:p>
          <a:p>
            <a:pPr lvl="2"/>
            <a:r>
              <a:rPr lang="zh-CN" altLang="en-US" sz="2320" dirty="0"/>
              <a:t>可以用来进行全局内存加载（如，通过只读缓存）</a:t>
            </a:r>
            <a:endParaRPr lang="en-US" altLang="zh-CN" sz="2320" dirty="0"/>
          </a:p>
          <a:p>
            <a:pPr lvl="2"/>
            <a:r>
              <a:rPr lang="zh-CN" altLang="en-US" sz="2320" dirty="0"/>
              <a:t>某些硬件上可以启用一级缓存用于所有全局内存加载</a:t>
            </a:r>
            <a:endParaRPr lang="en-US" altLang="zh-CN" sz="2320" dirty="0"/>
          </a:p>
          <a:p>
            <a:pPr lvl="3"/>
            <a:r>
              <a:rPr lang="zh-CN" altLang="en-US" sz="1840" dirty="0"/>
              <a:t>仍然需要先通过二级缓存</a:t>
            </a:r>
            <a:endParaRPr lang="en-US" altLang="zh-CN" sz="1840" dirty="0"/>
          </a:p>
          <a:p>
            <a:pPr lvl="3"/>
            <a:r>
              <a:rPr lang="zh-CN" altLang="en-US" sz="1840" dirty="0"/>
              <a:t>需要确定设备支持启用一级缓存加载全局内存</a:t>
            </a:r>
            <a:endParaRPr lang="en-US" altLang="zh-CN" sz="1840" dirty="0"/>
          </a:p>
          <a:p>
            <a:pPr lvl="1"/>
            <a:r>
              <a:rPr lang="zh-CN" altLang="en-US" sz="2800" dirty="0"/>
              <a:t>二级缓存</a:t>
            </a:r>
            <a:endParaRPr lang="en-US" altLang="zh-CN" sz="2800" dirty="0"/>
          </a:p>
          <a:p>
            <a:pPr lvl="2"/>
            <a:r>
              <a:rPr lang="en-US" altLang="zh-CN" sz="2320" dirty="0"/>
              <a:t>32B</a:t>
            </a:r>
            <a:r>
              <a:rPr lang="zh-CN" altLang="en-US" sz="2320" dirty="0"/>
              <a:t>的</a:t>
            </a:r>
            <a:r>
              <a:rPr lang="en-US" altLang="zh-CN" sz="2320" dirty="0"/>
              <a:t>cache</a:t>
            </a:r>
            <a:r>
              <a:rPr lang="zh-CN" altLang="en-US" sz="2320" dirty="0"/>
              <a:t> </a:t>
            </a:r>
            <a:r>
              <a:rPr lang="en-US" altLang="zh-CN" sz="2320" dirty="0"/>
              <a:t>line</a:t>
            </a:r>
            <a:r>
              <a:rPr lang="zh-CN" altLang="en-US" sz="2320" dirty="0"/>
              <a:t>宽度</a:t>
            </a:r>
            <a:endParaRPr lang="en-US" altLang="zh-CN" sz="2320" dirty="0"/>
          </a:p>
          <a:p>
            <a:pPr lvl="2"/>
            <a:r>
              <a:rPr lang="zh-CN" altLang="en-US" sz="2320" dirty="0"/>
              <a:t>所有全局内存访问都需要通过二级缓存</a:t>
            </a:r>
            <a:endParaRPr lang="en-US" altLang="zh-CN" sz="2320" dirty="0"/>
          </a:p>
        </p:txBody>
      </p:sp>
      <p:sp>
        <p:nvSpPr>
          <p:cNvPr id="4" name="Slide Number Placeholder 3">
            <a:extLst>
              <a:ext uri="{FF2B5EF4-FFF2-40B4-BE49-F238E27FC236}">
                <a16:creationId xmlns:a16="http://schemas.microsoft.com/office/drawing/2014/main" id="{EECC7AE7-0459-F34F-A94B-C7C17C9DD3C9}"/>
              </a:ext>
            </a:extLst>
          </p:cNvPr>
          <p:cNvSpPr>
            <a:spLocks noGrp="1"/>
          </p:cNvSpPr>
          <p:nvPr>
            <p:ph type="sldNum" sz="quarter" idx="12"/>
          </p:nvPr>
        </p:nvSpPr>
        <p:spPr/>
        <p:txBody>
          <a:bodyPr/>
          <a:lstStyle/>
          <a:p>
            <a:pPr>
              <a:defRPr/>
            </a:pPr>
            <a:fld id="{CA40A734-EF3B-425E-9970-80954DDB0807}" type="slidenum">
              <a:rPr lang="zh-CN" altLang="en-US" smtClean="0"/>
              <a:pPr>
                <a:defRPr/>
              </a:pPr>
              <a:t>20</a:t>
            </a:fld>
            <a:endParaRPr lang="zh-CN" altLang="en-US"/>
          </a:p>
        </p:txBody>
      </p:sp>
      <p:pic>
        <p:nvPicPr>
          <p:cNvPr id="5" name="Picture 4">
            <a:extLst>
              <a:ext uri="{FF2B5EF4-FFF2-40B4-BE49-F238E27FC236}">
                <a16:creationId xmlns:a16="http://schemas.microsoft.com/office/drawing/2014/main" id="{CD4BABFB-1FC7-6C43-82CB-897B8B3C6AF5}"/>
              </a:ext>
            </a:extLst>
          </p:cNvPr>
          <p:cNvPicPr>
            <a:picLocks noChangeAspect="1"/>
          </p:cNvPicPr>
          <p:nvPr/>
        </p:nvPicPr>
        <p:blipFill>
          <a:blip r:embed="rId2"/>
          <a:stretch>
            <a:fillRect/>
          </a:stretch>
        </p:blipFill>
        <p:spPr>
          <a:xfrm>
            <a:off x="2994720" y="5953719"/>
            <a:ext cx="8229600" cy="2082800"/>
          </a:xfrm>
          <a:prstGeom prst="rect">
            <a:avLst/>
          </a:prstGeom>
        </p:spPr>
      </p:pic>
    </p:spTree>
    <p:extLst>
      <p:ext uri="{BB962C8B-B14F-4D97-AF65-F5344CB8AC3E}">
        <p14:creationId xmlns:p14="http://schemas.microsoft.com/office/powerpoint/2010/main" val="376526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通过二级缓存的合并访问</a:t>
            </a:r>
            <a:endParaRPr lang="en-US" altLang="zh-CN" dirty="0"/>
          </a:p>
          <a:p>
            <a:pPr lvl="1"/>
            <a:r>
              <a:rPr lang="zh-CN" altLang="en-US" dirty="0"/>
              <a:t>（半）线程束对全局内存的访问将被合并为</a:t>
            </a:r>
            <a:r>
              <a:rPr lang="zh-CN" altLang="en-US" dirty="0">
                <a:solidFill>
                  <a:srgbClr val="C00000"/>
                </a:solidFill>
              </a:rPr>
              <a:t>内存事务</a:t>
            </a:r>
            <a:r>
              <a:rPr lang="zh-CN" altLang="en-US" dirty="0"/>
              <a:t>进行</a:t>
            </a:r>
            <a:endParaRPr lang="en-US" altLang="zh-CN" dirty="0"/>
          </a:p>
          <a:p>
            <a:pPr lvl="1"/>
            <a:r>
              <a:rPr lang="zh-CN" altLang="en-US" dirty="0"/>
              <a:t>理想情况：对齐与合并内存访问</a:t>
            </a:r>
            <a:endParaRPr lang="en-US" altLang="zh-CN" dirty="0"/>
          </a:p>
          <a:p>
            <a:pPr lvl="2"/>
            <a:r>
              <a:rPr lang="zh-CN" altLang="en-US" dirty="0"/>
              <a:t>线程束所有内存请求引用地址连续</a:t>
            </a:r>
            <a:endParaRPr lang="en-US" altLang="zh-CN" dirty="0"/>
          </a:p>
          <a:p>
            <a:pPr lvl="3"/>
            <a:r>
              <a:rPr lang="zh-CN" altLang="en-US" dirty="0"/>
              <a:t>假设每个线程请求</a:t>
            </a:r>
            <a:r>
              <a:rPr lang="en-US" altLang="zh-CN" dirty="0"/>
              <a:t>4</a:t>
            </a:r>
            <a:r>
              <a:rPr lang="zh-CN" altLang="en-US" dirty="0"/>
              <a:t>字节的数据（整型、单精度浮点型等），完成加载操作只需</a:t>
            </a:r>
            <a:r>
              <a:rPr lang="en-US" altLang="zh-CN" dirty="0"/>
              <a:t>4</a:t>
            </a:r>
            <a:r>
              <a:rPr lang="zh-CN" altLang="en-US" dirty="0"/>
              <a:t>个</a:t>
            </a:r>
            <a:r>
              <a:rPr lang="en-US" altLang="zh-CN" dirty="0"/>
              <a:t>32</a:t>
            </a:r>
            <a:r>
              <a:rPr lang="zh-CN" altLang="en-US" dirty="0"/>
              <a:t>字节的内存事务</a:t>
            </a:r>
            <a:endParaRPr lang="en-US" altLang="zh-CN" dirty="0"/>
          </a:p>
          <a:p>
            <a:pPr lvl="3"/>
            <a:r>
              <a:rPr lang="zh-CN" altLang="en-US" dirty="0"/>
              <a:t>总线利用率</a:t>
            </a:r>
            <a:r>
              <a:rPr lang="en-US" altLang="zh-CN" dirty="0"/>
              <a:t>100%</a:t>
            </a:r>
          </a:p>
          <a:p>
            <a:pPr lvl="1"/>
            <a:endParaRPr lang="en-US" altLang="zh-CN" dirty="0"/>
          </a:p>
          <a:p>
            <a:pPr lvl="1"/>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21</a:t>
            </a:fld>
            <a:endParaRPr lang="zh-CN" altLang="en-US"/>
          </a:p>
        </p:txBody>
      </p:sp>
      <p:pic>
        <p:nvPicPr>
          <p:cNvPr id="6" name="Picture 5">
            <a:extLst>
              <a:ext uri="{FF2B5EF4-FFF2-40B4-BE49-F238E27FC236}">
                <a16:creationId xmlns:a16="http://schemas.microsoft.com/office/drawing/2014/main" id="{783D56BC-7D74-C549-97F2-22F395BB2086}"/>
              </a:ext>
            </a:extLst>
          </p:cNvPr>
          <p:cNvPicPr>
            <a:picLocks noChangeAspect="1"/>
          </p:cNvPicPr>
          <p:nvPr/>
        </p:nvPicPr>
        <p:blipFill>
          <a:blip r:embed="rId2"/>
          <a:stretch>
            <a:fillRect/>
          </a:stretch>
        </p:blipFill>
        <p:spPr>
          <a:xfrm>
            <a:off x="558231" y="5410944"/>
            <a:ext cx="12301585" cy="2088232"/>
          </a:xfrm>
          <a:prstGeom prst="rect">
            <a:avLst/>
          </a:prstGeom>
        </p:spPr>
      </p:pic>
      <mc:AlternateContent xmlns:mc="http://schemas.openxmlformats.org/markup-compatibility/2006" xmlns:a14="http://schemas.microsoft.com/office/drawing/2010/main">
        <mc:Choice Requires="a14">
          <p:sp>
            <p:nvSpPr>
              <p:cNvPr id="7" name="TextBox 4">
                <a:extLst>
                  <a:ext uri="{FF2B5EF4-FFF2-40B4-BE49-F238E27FC236}">
                    <a16:creationId xmlns:a16="http://schemas.microsoft.com/office/drawing/2014/main" id="{2FC5F30F-5CEE-48A6-A5F4-4321BAB08831}"/>
                  </a:ext>
                </a:extLst>
              </p:cNvPr>
              <p:cNvSpPr txBox="1"/>
              <p:nvPr/>
            </p:nvSpPr>
            <p:spPr>
              <a:xfrm>
                <a:off x="8899376" y="4089648"/>
                <a:ext cx="5355377" cy="868956"/>
              </a:xfrm>
              <a:prstGeom prst="rect">
                <a:avLst/>
              </a:prstGeom>
              <a:noFill/>
              <a:ln w="25400">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利用率</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请求</m:t>
                          </m:r>
                          <m:r>
                            <a:rPr lang="zh-CN" altLang="en-US" sz="2400" i="1" smtClean="0">
                              <a:latin typeface="Cambria Math" panose="02040503050406030204" pitchFamily="18" charset="0"/>
                            </a:rPr>
                            <m:t>的</m:t>
                          </m:r>
                          <m:r>
                            <a:rPr lang="zh-CN" altLang="en-US" sz="2400" i="1">
                              <a:latin typeface="Cambria Math" panose="02040503050406030204" pitchFamily="18" charset="0"/>
                            </a:rPr>
                            <m:t>全局内存</m:t>
                          </m:r>
                          <m:r>
                            <a:rPr lang="zh-CN" altLang="en-US" sz="2400" i="1" smtClean="0">
                              <a:latin typeface="Cambria Math" panose="02040503050406030204" pitchFamily="18" charset="0"/>
                            </a:rPr>
                            <m:t>加载</m:t>
                          </m:r>
                          <m:r>
                            <a:rPr lang="zh-CN" altLang="en-US" sz="2400" i="1">
                              <a:latin typeface="Cambria Math" panose="02040503050406030204" pitchFamily="18" charset="0"/>
                            </a:rPr>
                            <m:t>吞吐量</m:t>
                          </m:r>
                        </m:num>
                        <m:den>
                          <m:r>
                            <a:rPr lang="zh-CN" altLang="en-US" sz="2400" i="1">
                              <a:latin typeface="Cambria Math" panose="02040503050406030204" pitchFamily="18" charset="0"/>
                            </a:rPr>
                            <m:t>所需</m:t>
                          </m:r>
                          <m:r>
                            <a:rPr lang="zh-CN" altLang="en-US" sz="2400" i="1" smtClean="0">
                              <a:latin typeface="Cambria Math" panose="02040503050406030204" pitchFamily="18" charset="0"/>
                            </a:rPr>
                            <m:t>的</m:t>
                          </m:r>
                          <m:r>
                            <a:rPr lang="zh-CN" altLang="en-US" sz="2400" i="1">
                              <a:latin typeface="Cambria Math" panose="02040503050406030204" pitchFamily="18" charset="0"/>
                            </a:rPr>
                            <m:t>全局内存</m:t>
                          </m:r>
                          <m:r>
                            <a:rPr lang="zh-CN" altLang="en-US" sz="2400" i="1" smtClean="0">
                              <a:latin typeface="Cambria Math" panose="02040503050406030204" pitchFamily="18" charset="0"/>
                            </a:rPr>
                            <m:t>加载</m:t>
                          </m:r>
                          <m:r>
                            <a:rPr lang="zh-CN" altLang="en-US" sz="2400" i="1">
                              <a:latin typeface="Cambria Math" panose="02040503050406030204" pitchFamily="18" charset="0"/>
                            </a:rPr>
                            <m:t>吞吐量</m:t>
                          </m:r>
                        </m:den>
                      </m:f>
                    </m:oMath>
                  </m:oMathPara>
                </a14:m>
                <a:endParaRPr lang="en-US" sz="2400" dirty="0">
                  <a:latin typeface="SimHei" panose="02010609060101010101" pitchFamily="49" charset="-122"/>
                  <a:ea typeface="SimHei" panose="02010609060101010101" pitchFamily="49" charset="-122"/>
                </a:endParaRPr>
              </a:p>
            </p:txBody>
          </p:sp>
        </mc:Choice>
        <mc:Fallback xmlns="">
          <p:sp>
            <p:nvSpPr>
              <p:cNvPr id="7" name="TextBox 4">
                <a:extLst>
                  <a:ext uri="{FF2B5EF4-FFF2-40B4-BE49-F238E27FC236}">
                    <a16:creationId xmlns:a16="http://schemas.microsoft.com/office/drawing/2014/main" id="{2FC5F30F-5CEE-48A6-A5F4-4321BAB08831}"/>
                  </a:ext>
                </a:extLst>
              </p:cNvPr>
              <p:cNvSpPr txBox="1">
                <a:spLocks noRot="1" noChangeAspect="1" noMove="1" noResize="1" noEditPoints="1" noAdjustHandles="1" noChangeArrowheads="1" noChangeShapeType="1" noTextEdit="1"/>
              </p:cNvSpPr>
              <p:nvPr/>
            </p:nvSpPr>
            <p:spPr>
              <a:xfrm>
                <a:off x="8899376" y="4089648"/>
                <a:ext cx="5355377" cy="868956"/>
              </a:xfrm>
              <a:prstGeom prst="rect">
                <a:avLst/>
              </a:prstGeom>
              <a:blipFill>
                <a:blip r:embed="rId3"/>
                <a:stretch>
                  <a:fillRect/>
                </a:stretch>
              </a:blipFill>
              <a:ln w="25400">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217611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通过二级缓存的合并访问</a:t>
            </a:r>
            <a:endParaRPr lang="en-US" altLang="zh-CN" dirty="0"/>
          </a:p>
          <a:p>
            <a:pPr lvl="1"/>
            <a:r>
              <a:rPr lang="zh-CN" altLang="en-US" dirty="0"/>
              <a:t>线程束对全局内存的访问将被合并为</a:t>
            </a:r>
            <a:r>
              <a:rPr lang="zh-CN" altLang="en-US" dirty="0">
                <a:solidFill>
                  <a:srgbClr val="C00000"/>
                </a:solidFill>
              </a:rPr>
              <a:t>内存事务</a:t>
            </a:r>
            <a:r>
              <a:rPr lang="zh-CN" altLang="en-US" dirty="0"/>
              <a:t>进行</a:t>
            </a:r>
            <a:endParaRPr lang="en-US" altLang="zh-CN" dirty="0"/>
          </a:p>
          <a:p>
            <a:pPr lvl="1"/>
            <a:r>
              <a:rPr lang="zh-CN" altLang="en-US" dirty="0"/>
              <a:t>对齐访问，但引用地址不连续</a:t>
            </a:r>
            <a:endParaRPr lang="en-US" altLang="zh-CN" dirty="0"/>
          </a:p>
          <a:p>
            <a:pPr lvl="2"/>
            <a:r>
              <a:rPr lang="zh-CN" altLang="en-US" sz="2800" dirty="0"/>
              <a:t>假设每个线程请求</a:t>
            </a:r>
            <a:r>
              <a:rPr lang="en-US" altLang="zh-CN" sz="2800" dirty="0"/>
              <a:t>4</a:t>
            </a:r>
            <a:r>
              <a:rPr lang="zh-CN" altLang="en-US" sz="2800" dirty="0"/>
              <a:t>字节的数据（整型、单精度浮点型等）</a:t>
            </a:r>
            <a:endParaRPr lang="en-US" altLang="zh-CN" sz="2800" dirty="0"/>
          </a:p>
          <a:p>
            <a:pPr lvl="2"/>
            <a:r>
              <a:rPr lang="zh-CN" altLang="en-US" sz="2800" dirty="0"/>
              <a:t>只要线程引用地址均落在同样的</a:t>
            </a:r>
            <a:r>
              <a:rPr lang="en-US" altLang="zh-CN" sz="2800" dirty="0"/>
              <a:t>128</a:t>
            </a:r>
            <a:r>
              <a:rPr lang="zh-CN" altLang="en-US" sz="2800" dirty="0"/>
              <a:t>字节段内，并且无重复（跨过</a:t>
            </a:r>
            <a:r>
              <a:rPr lang="en-US" altLang="zh-CN" sz="2800" dirty="0"/>
              <a:t>32</a:t>
            </a:r>
            <a:r>
              <a:rPr lang="zh-CN" altLang="en-US" sz="2800" dirty="0"/>
              <a:t>字节段边界）</a:t>
            </a:r>
            <a:endParaRPr lang="en-US" altLang="zh-CN" sz="2800" dirty="0"/>
          </a:p>
          <a:p>
            <a:pPr lvl="2"/>
            <a:r>
              <a:rPr lang="zh-CN" altLang="en-US" sz="2800" dirty="0"/>
              <a:t>完成加载操作仍然只需</a:t>
            </a:r>
            <a:r>
              <a:rPr lang="en-US" altLang="zh-CN" sz="2800" dirty="0"/>
              <a:t>4</a:t>
            </a:r>
            <a:r>
              <a:rPr lang="zh-CN" altLang="en-US" sz="2800" dirty="0"/>
              <a:t>个</a:t>
            </a:r>
            <a:r>
              <a:rPr lang="en-US" altLang="zh-CN" sz="2800" dirty="0"/>
              <a:t>32</a:t>
            </a:r>
            <a:r>
              <a:rPr lang="zh-CN" altLang="en-US" sz="2800" dirty="0"/>
              <a:t>字节的内存事务</a:t>
            </a:r>
            <a:endParaRPr lang="en-US" altLang="zh-CN" sz="2800" dirty="0"/>
          </a:p>
          <a:p>
            <a:pPr lvl="2"/>
            <a:r>
              <a:rPr lang="zh-CN" altLang="en-US" sz="2800" dirty="0"/>
              <a:t>总线利用率仍然为</a:t>
            </a:r>
            <a:r>
              <a:rPr lang="en-US" altLang="zh-CN" sz="2800" dirty="0"/>
              <a:t>100%</a:t>
            </a:r>
          </a:p>
          <a:p>
            <a:pPr lvl="1"/>
            <a:endParaRPr lang="en-US" altLang="zh-CN" dirty="0"/>
          </a:p>
          <a:p>
            <a:pPr lvl="1"/>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22</a:t>
            </a:fld>
            <a:endParaRPr lang="zh-CN" altLang="en-US"/>
          </a:p>
        </p:txBody>
      </p:sp>
      <p:pic>
        <p:nvPicPr>
          <p:cNvPr id="7" name="Picture 6">
            <a:extLst>
              <a:ext uri="{FF2B5EF4-FFF2-40B4-BE49-F238E27FC236}">
                <a16:creationId xmlns:a16="http://schemas.microsoft.com/office/drawing/2014/main" id="{58C62B3A-EB76-824E-8038-C4CE4BD0A002}"/>
              </a:ext>
            </a:extLst>
          </p:cNvPr>
          <p:cNvPicPr>
            <a:picLocks noChangeAspect="1"/>
          </p:cNvPicPr>
          <p:nvPr/>
        </p:nvPicPr>
        <p:blipFill>
          <a:blip r:embed="rId2"/>
          <a:stretch>
            <a:fillRect/>
          </a:stretch>
        </p:blipFill>
        <p:spPr>
          <a:xfrm>
            <a:off x="546448" y="5552958"/>
            <a:ext cx="12313368" cy="2090234"/>
          </a:xfrm>
          <a:prstGeom prst="rect">
            <a:avLst/>
          </a:prstGeom>
        </p:spPr>
      </p:pic>
      <mc:AlternateContent xmlns:mc="http://schemas.openxmlformats.org/markup-compatibility/2006" xmlns:a14="http://schemas.microsoft.com/office/drawing/2010/main">
        <mc:Choice Requires="a14">
          <p:sp>
            <p:nvSpPr>
              <p:cNvPr id="6" name="TextBox 4">
                <a:extLst>
                  <a:ext uri="{FF2B5EF4-FFF2-40B4-BE49-F238E27FC236}">
                    <a16:creationId xmlns:a16="http://schemas.microsoft.com/office/drawing/2014/main" id="{F12888CB-C26A-4291-9C31-BABDA7EE12B2}"/>
                  </a:ext>
                </a:extLst>
              </p:cNvPr>
              <p:cNvSpPr txBox="1"/>
              <p:nvPr/>
            </p:nvSpPr>
            <p:spPr>
              <a:xfrm>
                <a:off x="9232631" y="4253956"/>
                <a:ext cx="5355377" cy="868956"/>
              </a:xfrm>
              <a:prstGeom prst="rect">
                <a:avLst/>
              </a:prstGeom>
              <a:noFill/>
              <a:ln w="25400">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利用率</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请求</m:t>
                          </m:r>
                          <m:r>
                            <a:rPr lang="zh-CN" altLang="en-US" sz="2400" i="1" smtClean="0">
                              <a:latin typeface="Cambria Math" panose="02040503050406030204" pitchFamily="18" charset="0"/>
                            </a:rPr>
                            <m:t>的</m:t>
                          </m:r>
                          <m:r>
                            <a:rPr lang="zh-CN" altLang="en-US" sz="2400" i="1">
                              <a:latin typeface="Cambria Math" panose="02040503050406030204" pitchFamily="18" charset="0"/>
                            </a:rPr>
                            <m:t>全局内存</m:t>
                          </m:r>
                          <m:r>
                            <a:rPr lang="zh-CN" altLang="en-US" sz="2400" i="1" smtClean="0">
                              <a:latin typeface="Cambria Math" panose="02040503050406030204" pitchFamily="18" charset="0"/>
                            </a:rPr>
                            <m:t>加载</m:t>
                          </m:r>
                          <m:r>
                            <a:rPr lang="zh-CN" altLang="en-US" sz="2400" i="1">
                              <a:latin typeface="Cambria Math" panose="02040503050406030204" pitchFamily="18" charset="0"/>
                            </a:rPr>
                            <m:t>吞吐量</m:t>
                          </m:r>
                        </m:num>
                        <m:den>
                          <m:r>
                            <a:rPr lang="zh-CN" altLang="en-US" sz="2400" i="1">
                              <a:latin typeface="Cambria Math" panose="02040503050406030204" pitchFamily="18" charset="0"/>
                            </a:rPr>
                            <m:t>所需</m:t>
                          </m:r>
                          <m:r>
                            <a:rPr lang="zh-CN" altLang="en-US" sz="2400" i="1" smtClean="0">
                              <a:latin typeface="Cambria Math" panose="02040503050406030204" pitchFamily="18" charset="0"/>
                            </a:rPr>
                            <m:t>的</m:t>
                          </m:r>
                          <m:r>
                            <a:rPr lang="zh-CN" altLang="en-US" sz="2400" i="1">
                              <a:latin typeface="Cambria Math" panose="02040503050406030204" pitchFamily="18" charset="0"/>
                            </a:rPr>
                            <m:t>全局内存</m:t>
                          </m:r>
                          <m:r>
                            <a:rPr lang="zh-CN" altLang="en-US" sz="2400" i="1" smtClean="0">
                              <a:latin typeface="Cambria Math" panose="02040503050406030204" pitchFamily="18" charset="0"/>
                            </a:rPr>
                            <m:t>加载</m:t>
                          </m:r>
                          <m:r>
                            <a:rPr lang="zh-CN" altLang="en-US" sz="2400" i="1">
                              <a:latin typeface="Cambria Math" panose="02040503050406030204" pitchFamily="18" charset="0"/>
                            </a:rPr>
                            <m:t>吞吐量</m:t>
                          </m:r>
                        </m:den>
                      </m:f>
                    </m:oMath>
                  </m:oMathPara>
                </a14:m>
                <a:endParaRPr lang="en-US" sz="2400" dirty="0">
                  <a:latin typeface="SimHei" panose="02010609060101010101" pitchFamily="49" charset="-122"/>
                  <a:ea typeface="SimHei" panose="02010609060101010101" pitchFamily="49" charset="-122"/>
                </a:endParaRPr>
              </a:p>
            </p:txBody>
          </p:sp>
        </mc:Choice>
        <mc:Fallback xmlns="">
          <p:sp>
            <p:nvSpPr>
              <p:cNvPr id="6" name="TextBox 4">
                <a:extLst>
                  <a:ext uri="{FF2B5EF4-FFF2-40B4-BE49-F238E27FC236}">
                    <a16:creationId xmlns:a16="http://schemas.microsoft.com/office/drawing/2014/main" id="{F12888CB-C26A-4291-9C31-BABDA7EE12B2}"/>
                  </a:ext>
                </a:extLst>
              </p:cNvPr>
              <p:cNvSpPr txBox="1">
                <a:spLocks noRot="1" noChangeAspect="1" noMove="1" noResize="1" noEditPoints="1" noAdjustHandles="1" noChangeArrowheads="1" noChangeShapeType="1" noTextEdit="1"/>
              </p:cNvSpPr>
              <p:nvPr/>
            </p:nvSpPr>
            <p:spPr>
              <a:xfrm>
                <a:off x="9232631" y="4253956"/>
                <a:ext cx="5355377" cy="868956"/>
              </a:xfrm>
              <a:prstGeom prst="rect">
                <a:avLst/>
              </a:prstGeom>
              <a:blipFill>
                <a:blip r:embed="rId3"/>
                <a:stretch>
                  <a:fillRect/>
                </a:stretch>
              </a:blipFill>
              <a:ln w="25400">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130469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通过二级缓存的合并访问</a:t>
            </a:r>
            <a:endParaRPr lang="en-US" altLang="zh-CN" dirty="0"/>
          </a:p>
          <a:p>
            <a:pPr lvl="1"/>
            <a:r>
              <a:rPr lang="zh-CN" altLang="en-US" dirty="0"/>
              <a:t>线程束对全局内存的访问将被合并为</a:t>
            </a:r>
            <a:r>
              <a:rPr lang="zh-CN" altLang="en-US" dirty="0">
                <a:solidFill>
                  <a:srgbClr val="C00000"/>
                </a:solidFill>
              </a:rPr>
              <a:t>内存事务</a:t>
            </a:r>
            <a:r>
              <a:rPr lang="zh-CN" altLang="en-US" dirty="0"/>
              <a:t>进行</a:t>
            </a:r>
            <a:endParaRPr lang="en-US" altLang="zh-CN" dirty="0"/>
          </a:p>
          <a:p>
            <a:pPr lvl="1"/>
            <a:r>
              <a:rPr lang="zh-CN" altLang="en-US" dirty="0"/>
              <a:t>非对齐访问，引用地址连续</a:t>
            </a:r>
            <a:endParaRPr lang="en-US" altLang="zh-CN" dirty="0"/>
          </a:p>
          <a:p>
            <a:pPr lvl="2"/>
            <a:r>
              <a:rPr lang="zh-CN" altLang="en-US" dirty="0"/>
              <a:t>假设每个线程请求</a:t>
            </a:r>
            <a:r>
              <a:rPr lang="en-US" altLang="zh-CN" dirty="0"/>
              <a:t>4</a:t>
            </a:r>
            <a:r>
              <a:rPr lang="zh-CN" altLang="en-US" dirty="0"/>
              <a:t>字节的数据（整型、单精度浮点型等）</a:t>
            </a:r>
            <a:endParaRPr lang="en-US" altLang="zh-CN" dirty="0"/>
          </a:p>
          <a:p>
            <a:pPr lvl="2"/>
            <a:r>
              <a:rPr lang="zh-CN" altLang="en-US" dirty="0"/>
              <a:t>线程引用地址均落在</a:t>
            </a:r>
            <a:r>
              <a:rPr lang="en-US" altLang="zh-CN" dirty="0"/>
              <a:t>5</a:t>
            </a:r>
            <a:r>
              <a:rPr lang="zh-CN" altLang="en-US" dirty="0"/>
              <a:t>个</a:t>
            </a:r>
            <a:r>
              <a:rPr lang="en-US" altLang="zh-CN" dirty="0"/>
              <a:t>32</a:t>
            </a:r>
            <a:r>
              <a:rPr lang="zh-CN" altLang="en-US" dirty="0"/>
              <a:t>字节</a:t>
            </a:r>
            <a:endParaRPr lang="en-US" altLang="zh-CN" dirty="0"/>
          </a:p>
          <a:p>
            <a:pPr lvl="2"/>
            <a:r>
              <a:rPr lang="zh-CN" altLang="en-US" dirty="0"/>
              <a:t>完成加载操作需要</a:t>
            </a:r>
            <a:r>
              <a:rPr lang="en-US" altLang="zh-CN" dirty="0"/>
              <a:t>5</a:t>
            </a:r>
            <a:r>
              <a:rPr lang="zh-CN" altLang="en-US" dirty="0"/>
              <a:t>个</a:t>
            </a:r>
            <a:r>
              <a:rPr lang="en-US" altLang="zh-CN" dirty="0"/>
              <a:t>32</a:t>
            </a:r>
            <a:r>
              <a:rPr lang="zh-CN" altLang="en-US" dirty="0"/>
              <a:t>字节的内存事务</a:t>
            </a:r>
            <a:endParaRPr lang="en-US" altLang="zh-CN" dirty="0"/>
          </a:p>
          <a:p>
            <a:pPr lvl="2"/>
            <a:r>
              <a:rPr lang="zh-CN" altLang="en-US" dirty="0"/>
              <a:t>总线利用率为</a:t>
            </a:r>
            <a:r>
              <a:rPr lang="en-US" altLang="zh-CN" dirty="0"/>
              <a:t>80%</a:t>
            </a:r>
          </a:p>
          <a:p>
            <a:pPr lvl="1"/>
            <a:endParaRPr lang="en-US" altLang="zh-CN" dirty="0"/>
          </a:p>
          <a:p>
            <a:pPr lvl="1"/>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23</a:t>
            </a:fld>
            <a:endParaRPr lang="zh-CN" altLang="en-US"/>
          </a:p>
        </p:txBody>
      </p:sp>
      <p:pic>
        <p:nvPicPr>
          <p:cNvPr id="8" name="Picture 7">
            <a:extLst>
              <a:ext uri="{FF2B5EF4-FFF2-40B4-BE49-F238E27FC236}">
                <a16:creationId xmlns:a16="http://schemas.microsoft.com/office/drawing/2014/main" id="{CE8DD935-28C8-C74F-B3DC-73A5743B2BDB}"/>
              </a:ext>
            </a:extLst>
          </p:cNvPr>
          <p:cNvPicPr>
            <a:picLocks noChangeAspect="1"/>
          </p:cNvPicPr>
          <p:nvPr/>
        </p:nvPicPr>
        <p:blipFill>
          <a:blip r:embed="rId2"/>
          <a:stretch>
            <a:fillRect/>
          </a:stretch>
        </p:blipFill>
        <p:spPr>
          <a:xfrm>
            <a:off x="546438" y="5408942"/>
            <a:ext cx="12313378" cy="209023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CCAA52-1A51-9148-81DC-C0D60AB70BE7}"/>
                  </a:ext>
                </a:extLst>
              </p:cNvPr>
              <p:cNvSpPr txBox="1"/>
              <p:nvPr/>
            </p:nvSpPr>
            <p:spPr>
              <a:xfrm>
                <a:off x="8899376" y="4089648"/>
                <a:ext cx="5355377" cy="868956"/>
              </a:xfrm>
              <a:prstGeom prst="rect">
                <a:avLst/>
              </a:prstGeom>
              <a:noFill/>
              <a:ln w="25400">
                <a:solidFill>
                  <a:srgbClr val="C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利用率</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rPr>
                            <m:t>请求</m:t>
                          </m:r>
                          <m:r>
                            <a:rPr lang="zh-CN" altLang="en-US" sz="2400" i="1" smtClean="0">
                              <a:latin typeface="Cambria Math" panose="02040503050406030204" pitchFamily="18" charset="0"/>
                            </a:rPr>
                            <m:t>的</m:t>
                          </m:r>
                          <m:r>
                            <a:rPr lang="zh-CN" altLang="en-US" sz="2400" i="1">
                              <a:latin typeface="Cambria Math" panose="02040503050406030204" pitchFamily="18" charset="0"/>
                            </a:rPr>
                            <m:t>全局内存</m:t>
                          </m:r>
                          <m:r>
                            <a:rPr lang="zh-CN" altLang="en-US" sz="2400" i="1" smtClean="0">
                              <a:latin typeface="Cambria Math" panose="02040503050406030204" pitchFamily="18" charset="0"/>
                            </a:rPr>
                            <m:t>加载</m:t>
                          </m:r>
                          <m:r>
                            <a:rPr lang="zh-CN" altLang="en-US" sz="2400" i="1">
                              <a:latin typeface="Cambria Math" panose="02040503050406030204" pitchFamily="18" charset="0"/>
                            </a:rPr>
                            <m:t>吞吐量</m:t>
                          </m:r>
                        </m:num>
                        <m:den>
                          <m:r>
                            <a:rPr lang="zh-CN" altLang="en-US" sz="2400" i="1">
                              <a:latin typeface="Cambria Math" panose="02040503050406030204" pitchFamily="18" charset="0"/>
                            </a:rPr>
                            <m:t>所需</m:t>
                          </m:r>
                          <m:r>
                            <a:rPr lang="zh-CN" altLang="en-US" sz="2400" i="1" smtClean="0">
                              <a:latin typeface="Cambria Math" panose="02040503050406030204" pitchFamily="18" charset="0"/>
                            </a:rPr>
                            <m:t>的</m:t>
                          </m:r>
                          <m:r>
                            <a:rPr lang="zh-CN" altLang="en-US" sz="2400" i="1">
                              <a:latin typeface="Cambria Math" panose="02040503050406030204" pitchFamily="18" charset="0"/>
                            </a:rPr>
                            <m:t>全局内存</m:t>
                          </m:r>
                          <m:r>
                            <a:rPr lang="zh-CN" altLang="en-US" sz="2400" i="1" smtClean="0">
                              <a:latin typeface="Cambria Math" panose="02040503050406030204" pitchFamily="18" charset="0"/>
                            </a:rPr>
                            <m:t>加载</m:t>
                          </m:r>
                          <m:r>
                            <a:rPr lang="zh-CN" altLang="en-US" sz="2400" i="1">
                              <a:latin typeface="Cambria Math" panose="02040503050406030204" pitchFamily="18" charset="0"/>
                            </a:rPr>
                            <m:t>吞吐量</m:t>
                          </m:r>
                        </m:den>
                      </m:f>
                    </m:oMath>
                  </m:oMathPara>
                </a14:m>
                <a:endParaRPr lang="en-US" sz="2400" dirty="0">
                  <a:latin typeface="SimHei" panose="02010609060101010101" pitchFamily="49" charset="-122"/>
                  <a:ea typeface="SimHei" panose="02010609060101010101" pitchFamily="49" charset="-122"/>
                </a:endParaRPr>
              </a:p>
            </p:txBody>
          </p:sp>
        </mc:Choice>
        <mc:Fallback xmlns="">
          <p:sp>
            <p:nvSpPr>
              <p:cNvPr id="5" name="TextBox 4">
                <a:extLst>
                  <a:ext uri="{FF2B5EF4-FFF2-40B4-BE49-F238E27FC236}">
                    <a16:creationId xmlns:a16="http://schemas.microsoft.com/office/drawing/2014/main" id="{3ECCAA52-1A51-9148-81DC-C0D60AB70BE7}"/>
                  </a:ext>
                </a:extLst>
              </p:cNvPr>
              <p:cNvSpPr txBox="1">
                <a:spLocks noRot="1" noChangeAspect="1" noMove="1" noResize="1" noEditPoints="1" noAdjustHandles="1" noChangeArrowheads="1" noChangeShapeType="1" noTextEdit="1"/>
              </p:cNvSpPr>
              <p:nvPr/>
            </p:nvSpPr>
            <p:spPr>
              <a:xfrm>
                <a:off x="8899376" y="4089648"/>
                <a:ext cx="5355377" cy="868956"/>
              </a:xfrm>
              <a:prstGeom prst="rect">
                <a:avLst/>
              </a:prstGeom>
              <a:blipFill>
                <a:blip r:embed="rId3"/>
                <a:stretch>
                  <a:fillRect b="-8451"/>
                </a:stretch>
              </a:blipFill>
              <a:ln w="254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4002627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通过二级缓存的合并访问</a:t>
            </a:r>
            <a:endParaRPr lang="en-US" altLang="zh-CN" dirty="0"/>
          </a:p>
          <a:p>
            <a:pPr lvl="1"/>
            <a:r>
              <a:rPr lang="zh-CN" altLang="en-US" dirty="0"/>
              <a:t>线程束对全局内存的访问将被合并为</a:t>
            </a:r>
            <a:r>
              <a:rPr lang="zh-CN" altLang="en-US" dirty="0">
                <a:solidFill>
                  <a:srgbClr val="C00000"/>
                </a:solidFill>
              </a:rPr>
              <a:t>内存事务</a:t>
            </a:r>
            <a:r>
              <a:rPr lang="zh-CN" altLang="en-US" dirty="0"/>
              <a:t>进行</a:t>
            </a:r>
            <a:endParaRPr lang="en-US" altLang="zh-CN" dirty="0"/>
          </a:p>
          <a:p>
            <a:pPr lvl="1"/>
            <a:r>
              <a:rPr lang="zh-CN" altLang="en-US" dirty="0"/>
              <a:t>固定步长访问</a:t>
            </a:r>
            <a:endParaRPr lang="en-US" altLang="zh-CN" dirty="0"/>
          </a:p>
          <a:p>
            <a:pPr lvl="2"/>
            <a:endParaRPr lang="en-US" altLang="zh-CN" dirty="0"/>
          </a:p>
          <a:p>
            <a:pPr lvl="2"/>
            <a:endParaRPr lang="en-US" altLang="zh-CN" dirty="0"/>
          </a:p>
          <a:p>
            <a:pPr lvl="2"/>
            <a:endParaRPr lang="en-US" altLang="zh-CN" dirty="0"/>
          </a:p>
          <a:p>
            <a:pPr lvl="2"/>
            <a:r>
              <a:rPr lang="en-US" altLang="zh-CN" dirty="0"/>
              <a:t>stride=4</a:t>
            </a:r>
            <a:r>
              <a:rPr lang="zh-CN" altLang="en-US" dirty="0"/>
              <a:t>时，完成加载需</a:t>
            </a:r>
            <a:r>
              <a:rPr lang="en-US" altLang="zh-CN" dirty="0"/>
              <a:t>16</a:t>
            </a:r>
            <a:r>
              <a:rPr lang="zh-CN" altLang="en-US" dirty="0"/>
              <a:t>次内存事务，总线利用率为</a:t>
            </a:r>
            <a:r>
              <a:rPr lang="en-US" altLang="zh-CN" dirty="0"/>
              <a:t>1/4</a:t>
            </a:r>
            <a:r>
              <a:rPr lang="zh-CN" altLang="en-US" dirty="0"/>
              <a:t> </a:t>
            </a:r>
            <a:endParaRPr lang="en-US" altLang="zh-CN" dirty="0"/>
          </a:p>
          <a:p>
            <a:pPr lvl="2"/>
            <a:r>
              <a:rPr lang="zh-CN" altLang="en-US" dirty="0"/>
              <a:t>最差情况需</a:t>
            </a:r>
            <a:r>
              <a:rPr lang="en-US" altLang="zh-CN" dirty="0"/>
              <a:t>32</a:t>
            </a:r>
            <a:r>
              <a:rPr lang="zh-CN" altLang="en-US" dirty="0"/>
              <a:t>次内存事务才能完成加载！</a:t>
            </a:r>
            <a:endParaRPr lang="en-US" altLang="zh-CN" dirty="0"/>
          </a:p>
          <a:p>
            <a:pPr lvl="1"/>
            <a:endParaRPr lang="en-US" altLang="zh-CN" dirty="0"/>
          </a:p>
          <a:p>
            <a:pPr lvl="1"/>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24</a:t>
            </a:fld>
            <a:endParaRPr lang="zh-CN" altLang="en-US"/>
          </a:p>
        </p:txBody>
      </p:sp>
      <p:pic>
        <p:nvPicPr>
          <p:cNvPr id="6" name="Picture 5">
            <a:extLst>
              <a:ext uri="{FF2B5EF4-FFF2-40B4-BE49-F238E27FC236}">
                <a16:creationId xmlns:a16="http://schemas.microsoft.com/office/drawing/2014/main" id="{9EE65EDB-CB3A-D847-86F6-D54B0E0B1E39}"/>
              </a:ext>
            </a:extLst>
          </p:cNvPr>
          <p:cNvPicPr>
            <a:picLocks noChangeAspect="1"/>
          </p:cNvPicPr>
          <p:nvPr/>
        </p:nvPicPr>
        <p:blipFill>
          <a:blip r:embed="rId3"/>
          <a:stretch>
            <a:fillRect/>
          </a:stretch>
        </p:blipFill>
        <p:spPr>
          <a:xfrm>
            <a:off x="546448" y="5840990"/>
            <a:ext cx="12313378" cy="2090234"/>
          </a:xfrm>
          <a:prstGeom prst="rect">
            <a:avLst/>
          </a:prstGeom>
        </p:spPr>
      </p:pic>
      <p:sp>
        <p:nvSpPr>
          <p:cNvPr id="7" name="Rectangle 6">
            <a:extLst>
              <a:ext uri="{FF2B5EF4-FFF2-40B4-BE49-F238E27FC236}">
                <a16:creationId xmlns:a16="http://schemas.microsoft.com/office/drawing/2014/main" id="{DB8128B6-8796-4B4E-82C9-28685D5B5C0C}"/>
              </a:ext>
            </a:extLst>
          </p:cNvPr>
          <p:cNvSpPr/>
          <p:nvPr/>
        </p:nvSpPr>
        <p:spPr>
          <a:xfrm>
            <a:off x="3110136" y="3243109"/>
            <a:ext cx="8410128" cy="1323439"/>
          </a:xfrm>
          <a:prstGeom prst="rect">
            <a:avLst/>
          </a:prstGeom>
          <a:solidFill>
            <a:schemeClr val="bg1"/>
          </a:solidFill>
          <a:ln w="25400">
            <a:solidFill>
              <a:srgbClr val="C00000"/>
            </a:solidFill>
          </a:ln>
        </p:spPr>
        <p:txBody>
          <a:bodyPr wrap="square">
            <a:spAutoFit/>
          </a:bodyPr>
          <a:lstStyle/>
          <a:p>
            <a:r>
              <a:rPr lang="en-US" sz="2000" dirty="0">
                <a:solidFill>
                  <a:srgbClr val="333333"/>
                </a:solidFill>
                <a:latin typeface="Menlo" panose="020B0609030804020204" pitchFamily="49" charset="0"/>
              </a:rPr>
              <a:t>__global__ </a:t>
            </a:r>
            <a:r>
              <a:rPr lang="en-US" sz="2000" dirty="0">
                <a:solidFill>
                  <a:srgbClr val="7A3E9D"/>
                </a:solidFill>
                <a:latin typeface="Menlo" panose="020B0609030804020204" pitchFamily="49" charset="0"/>
              </a:rPr>
              <a:t>void</a:t>
            </a:r>
            <a:r>
              <a:rPr lang="en-US" sz="2000" dirty="0">
                <a:solidFill>
                  <a:srgbClr val="333333"/>
                </a:solidFill>
                <a:latin typeface="Menlo" panose="020B0609030804020204" pitchFamily="49" charset="0"/>
              </a:rPr>
              <a:t> </a:t>
            </a:r>
            <a:r>
              <a:rPr lang="en-US" sz="2000" b="1" dirty="0">
                <a:solidFill>
                  <a:srgbClr val="AA3731"/>
                </a:solidFill>
                <a:latin typeface="Menlo" panose="020B0609030804020204" pitchFamily="49" charset="0"/>
              </a:rPr>
              <a:t>kernel</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data</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pPr algn="just"/>
            <a:r>
              <a:rPr lang="zh-CN" altLang="en-US" sz="2000" b="1" dirty="0">
                <a:solidFill>
                  <a:srgbClr val="AA3731"/>
                </a:solidFill>
                <a:latin typeface="Menlo" panose="020B0609030804020204" pitchFamily="49" charset="0"/>
              </a:rPr>
              <a:t>    </a:t>
            </a:r>
            <a:r>
              <a:rPr lang="en-US" sz="2000" b="1" dirty="0" err="1">
                <a:solidFill>
                  <a:srgbClr val="AA3731"/>
                </a:solidFill>
                <a:latin typeface="Menlo" panose="020B0609030804020204" pitchFamily="49" charset="0"/>
              </a:rPr>
              <a:t>do_something</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stride</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34965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通过二级缓存的合并访问</a:t>
            </a:r>
            <a:endParaRPr lang="en-US" altLang="zh-CN" dirty="0"/>
          </a:p>
          <a:p>
            <a:pPr lvl="1"/>
            <a:r>
              <a:rPr lang="en-US" altLang="zh-CN" dirty="0"/>
              <a:t>Array</a:t>
            </a:r>
            <a:r>
              <a:rPr lang="zh-CN" altLang="en-US" dirty="0"/>
              <a:t> </a:t>
            </a:r>
            <a:r>
              <a:rPr lang="en-US" altLang="zh-CN" dirty="0"/>
              <a:t>of</a:t>
            </a:r>
            <a:r>
              <a:rPr lang="zh-CN" altLang="en-US" dirty="0"/>
              <a:t> </a:t>
            </a:r>
            <a:r>
              <a:rPr lang="en-US" altLang="zh-CN" dirty="0"/>
              <a:t>Structures</a:t>
            </a:r>
            <a:r>
              <a:rPr lang="zh-CN" altLang="en-US" dirty="0"/>
              <a:t> </a:t>
            </a:r>
            <a:r>
              <a:rPr lang="en-US" altLang="zh-CN" dirty="0"/>
              <a:t>(</a:t>
            </a:r>
            <a:r>
              <a:rPr lang="en-US" altLang="zh-CN" dirty="0" err="1"/>
              <a:t>AoS</a:t>
            </a:r>
            <a:r>
              <a:rPr lang="en-US" altLang="zh-CN" dirty="0"/>
              <a:t>)</a:t>
            </a:r>
            <a:r>
              <a:rPr lang="zh-CN" altLang="en-US" dirty="0"/>
              <a:t> </a:t>
            </a:r>
            <a:r>
              <a:rPr lang="en-US" altLang="zh-CN" dirty="0"/>
              <a:t>vs</a:t>
            </a:r>
            <a:r>
              <a:rPr lang="zh-CN" altLang="en-US" dirty="0"/>
              <a:t> </a:t>
            </a:r>
            <a:r>
              <a:rPr lang="en-US" altLang="zh-CN" dirty="0"/>
              <a:t>Structure</a:t>
            </a:r>
            <a:r>
              <a:rPr lang="zh-CN" altLang="en-US" dirty="0"/>
              <a:t> </a:t>
            </a:r>
            <a:r>
              <a:rPr lang="en-US" altLang="zh-CN" dirty="0"/>
              <a:t>of</a:t>
            </a:r>
            <a:r>
              <a:rPr lang="zh-CN" altLang="en-US" dirty="0"/>
              <a:t> </a:t>
            </a:r>
            <a:r>
              <a:rPr lang="en-US" altLang="zh-CN" dirty="0"/>
              <a:t>Arrays</a:t>
            </a:r>
            <a:r>
              <a:rPr lang="zh-CN" altLang="en-US" dirty="0"/>
              <a:t> </a:t>
            </a:r>
            <a:r>
              <a:rPr lang="en-US" altLang="zh-CN" dirty="0"/>
              <a:t>(</a:t>
            </a:r>
            <a:r>
              <a:rPr lang="en-US" altLang="zh-CN" dirty="0" err="1"/>
              <a:t>SoA</a:t>
            </a:r>
            <a:r>
              <a:rPr lang="en-US" altLang="zh-CN" dirty="0"/>
              <a:t>)</a:t>
            </a:r>
          </a:p>
          <a:p>
            <a:pPr lvl="2"/>
            <a:r>
              <a:rPr lang="en-US" altLang="zh-CN" dirty="0" err="1"/>
              <a:t>AoS</a:t>
            </a:r>
            <a:r>
              <a:rPr lang="en-US" altLang="zh-CN" dirty="0"/>
              <a:t>:</a:t>
            </a:r>
            <a:r>
              <a:rPr lang="zh-CN" altLang="en-US" dirty="0"/>
              <a:t> 数组中每个元素为一个结构体</a:t>
            </a:r>
            <a:endParaRPr lang="en-US" altLang="zh-CN" dirty="0"/>
          </a:p>
          <a:p>
            <a:pPr lvl="3"/>
            <a:r>
              <a:rPr lang="zh-CN" altLang="en-US" dirty="0"/>
              <a:t>如，三维点集</a:t>
            </a:r>
            <a:endParaRPr lang="en-US" altLang="zh-CN" dirty="0"/>
          </a:p>
          <a:p>
            <a:pPr lvl="1"/>
            <a:endParaRPr lang="en-US" altLang="zh-CN" dirty="0"/>
          </a:p>
          <a:p>
            <a:pPr lvl="1"/>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25</a:t>
            </a:fld>
            <a:endParaRPr lang="zh-CN" altLang="en-US"/>
          </a:p>
        </p:txBody>
      </p:sp>
      <p:sp>
        <p:nvSpPr>
          <p:cNvPr id="5" name="Rectangle 4">
            <a:extLst>
              <a:ext uri="{FF2B5EF4-FFF2-40B4-BE49-F238E27FC236}">
                <a16:creationId xmlns:a16="http://schemas.microsoft.com/office/drawing/2014/main" id="{F538B7DE-ADBA-644B-80A3-F8C1D14B101A}"/>
              </a:ext>
            </a:extLst>
          </p:cNvPr>
          <p:cNvSpPr/>
          <p:nvPr/>
        </p:nvSpPr>
        <p:spPr>
          <a:xfrm>
            <a:off x="3426768" y="3658080"/>
            <a:ext cx="6840760" cy="3693319"/>
          </a:xfrm>
          <a:prstGeom prst="rect">
            <a:avLst/>
          </a:prstGeom>
          <a:solidFill>
            <a:schemeClr val="bg1"/>
          </a:solidFill>
          <a:ln w="25400">
            <a:solidFill>
              <a:srgbClr val="C00000"/>
            </a:solidFill>
          </a:ln>
        </p:spPr>
        <p:txBody>
          <a:bodyPr wrap="square">
            <a:spAutoFit/>
          </a:bodyPr>
          <a:lstStyle/>
          <a:p>
            <a:r>
              <a:rPr lang="en-US" dirty="0">
                <a:solidFill>
                  <a:srgbClr val="7A3E9D"/>
                </a:solidFill>
                <a:latin typeface="Menlo" panose="020B0609030804020204" pitchFamily="49" charset="0"/>
              </a:rPr>
              <a:t>typedef</a:t>
            </a:r>
            <a:r>
              <a:rPr lang="en-US" dirty="0">
                <a:solidFill>
                  <a:srgbClr val="333333"/>
                </a:solidFill>
                <a:latin typeface="Menlo" panose="020B0609030804020204" pitchFamily="49" charset="0"/>
              </a:rPr>
              <a:t> </a:t>
            </a:r>
            <a:r>
              <a:rPr lang="en-US" dirty="0">
                <a:solidFill>
                  <a:srgbClr val="7A3E9D"/>
                </a:solidFill>
                <a:latin typeface="Menlo" panose="020B0609030804020204" pitchFamily="49" charset="0"/>
              </a:rPr>
              <a:t>struct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x</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y</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z</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point</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br>
              <a:rPr lang="en-US" dirty="0">
                <a:solidFill>
                  <a:srgbClr val="333333"/>
                </a:solidFill>
                <a:latin typeface="Menlo" panose="020B0609030804020204" pitchFamily="49" charset="0"/>
              </a:rPr>
            </a:br>
            <a:r>
              <a:rPr lang="en-US" dirty="0">
                <a:solidFill>
                  <a:srgbClr val="333333"/>
                </a:solidFill>
                <a:latin typeface="Menlo" panose="020B0609030804020204" pitchFamily="49" charset="0"/>
              </a:rPr>
              <a:t>__global__ </a:t>
            </a:r>
            <a:r>
              <a:rPr lang="en-US" dirty="0">
                <a:solidFill>
                  <a:srgbClr val="7A3E9D"/>
                </a:solidFill>
                <a:latin typeface="Menlo" panose="020B0609030804020204" pitchFamily="49" charset="0"/>
              </a:rPr>
              <a:t>void</a:t>
            </a:r>
            <a:r>
              <a:rPr lang="en-US" dirty="0">
                <a:solidFill>
                  <a:srgbClr val="333333"/>
                </a:solidFill>
                <a:latin typeface="Menlo" panose="020B0609030804020204" pitchFamily="49" charset="0"/>
              </a:rPr>
              <a:t> </a:t>
            </a:r>
            <a:r>
              <a:rPr lang="en-US" altLang="zh-CN" b="1" dirty="0">
                <a:solidFill>
                  <a:srgbClr val="AA3731"/>
                </a:solidFill>
                <a:latin typeface="Menlo" panose="020B0609030804020204" pitchFamily="49" charset="0"/>
              </a:rPr>
              <a:t>kernel</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point</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altLang="zh-CN" dirty="0">
                <a:solidFill>
                  <a:srgbClr val="333333"/>
                </a:solidFill>
                <a:latin typeface="Menlo" panose="020B0609030804020204" pitchFamily="49" charset="0"/>
              </a:rPr>
              <a:t>data</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blockIdx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blockDim</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err="1">
                <a:solidFill>
                  <a:srgbClr val="777777"/>
                </a:solidFill>
                <a:latin typeface="Menlo" panose="020B0609030804020204" pitchFamily="49" charset="0"/>
              </a:rPr>
              <a:t>+</a:t>
            </a:r>
            <a:r>
              <a:rPr lang="en-US" dirty="0" err="1">
                <a:solidFill>
                  <a:srgbClr val="333333"/>
                </a:solidFill>
                <a:latin typeface="Menlo" panose="020B0609030804020204" pitchFamily="49" charset="0"/>
              </a:rPr>
              <a:t>threadIdx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p>
          <a:p>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x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altLang="zh-CN" dirty="0">
                <a:solidFill>
                  <a:srgbClr val="333333"/>
                </a:solidFill>
                <a:latin typeface="Menlo" panose="020B0609030804020204" pitchFamily="49" charset="0"/>
              </a:rPr>
              <a:t>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x</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y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altLang="zh-CN" dirty="0">
                <a:solidFill>
                  <a:srgbClr val="333333"/>
                </a:solidFill>
                <a:latin typeface="Menlo" panose="020B0609030804020204" pitchFamily="49" charset="0"/>
              </a:rPr>
              <a:t>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y</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z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altLang="zh-CN" dirty="0">
                <a:solidFill>
                  <a:srgbClr val="333333"/>
                </a:solidFill>
                <a:latin typeface="Menlo" panose="020B0609030804020204" pitchFamily="49" charset="0"/>
              </a:rPr>
              <a:t>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z</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endParaRPr lang="en-US" altLang="zh-CN" b="1" dirty="0">
              <a:solidFill>
                <a:srgbClr val="AA3731"/>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x</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y</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z</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pic>
        <p:nvPicPr>
          <p:cNvPr id="8" name="Picture 7">
            <a:extLst>
              <a:ext uri="{FF2B5EF4-FFF2-40B4-BE49-F238E27FC236}">
                <a16:creationId xmlns:a16="http://schemas.microsoft.com/office/drawing/2014/main" id="{9675B183-B921-1747-8C7B-4A580C92E794}"/>
              </a:ext>
            </a:extLst>
          </p:cNvPr>
          <p:cNvPicPr>
            <a:picLocks noChangeAspect="1"/>
          </p:cNvPicPr>
          <p:nvPr/>
        </p:nvPicPr>
        <p:blipFill>
          <a:blip r:embed="rId2"/>
          <a:stretch>
            <a:fillRect/>
          </a:stretch>
        </p:blipFill>
        <p:spPr>
          <a:xfrm>
            <a:off x="3164148" y="7427168"/>
            <a:ext cx="7366000" cy="533400"/>
          </a:xfrm>
          <a:prstGeom prst="rect">
            <a:avLst/>
          </a:prstGeom>
        </p:spPr>
      </p:pic>
    </p:spTree>
    <p:extLst>
      <p:ext uri="{BB962C8B-B14F-4D97-AF65-F5344CB8AC3E}">
        <p14:creationId xmlns:p14="http://schemas.microsoft.com/office/powerpoint/2010/main" val="236795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通过二级缓存的合并访问</a:t>
            </a:r>
            <a:endParaRPr lang="en-US" altLang="zh-CN" dirty="0"/>
          </a:p>
          <a:p>
            <a:pPr lvl="1"/>
            <a:r>
              <a:rPr lang="en-US" altLang="zh-CN" dirty="0"/>
              <a:t>Array</a:t>
            </a:r>
            <a:r>
              <a:rPr lang="zh-CN" altLang="en-US" dirty="0"/>
              <a:t> </a:t>
            </a:r>
            <a:r>
              <a:rPr lang="en-US" altLang="zh-CN" dirty="0"/>
              <a:t>of</a:t>
            </a:r>
            <a:r>
              <a:rPr lang="zh-CN" altLang="en-US" dirty="0"/>
              <a:t> </a:t>
            </a:r>
            <a:r>
              <a:rPr lang="en-US" altLang="zh-CN" dirty="0"/>
              <a:t>Structures</a:t>
            </a:r>
            <a:r>
              <a:rPr lang="zh-CN" altLang="en-US" dirty="0"/>
              <a:t> </a:t>
            </a:r>
            <a:r>
              <a:rPr lang="en-US" altLang="zh-CN" dirty="0"/>
              <a:t>(</a:t>
            </a:r>
            <a:r>
              <a:rPr lang="en-US" altLang="zh-CN" dirty="0" err="1"/>
              <a:t>AoS</a:t>
            </a:r>
            <a:r>
              <a:rPr lang="en-US" altLang="zh-CN" dirty="0"/>
              <a:t>)</a:t>
            </a:r>
            <a:r>
              <a:rPr lang="zh-CN" altLang="en-US" dirty="0"/>
              <a:t> </a:t>
            </a:r>
            <a:r>
              <a:rPr lang="en-US" altLang="zh-CN" dirty="0"/>
              <a:t>vs</a:t>
            </a:r>
            <a:r>
              <a:rPr lang="zh-CN" altLang="en-US" dirty="0"/>
              <a:t> </a:t>
            </a:r>
            <a:r>
              <a:rPr lang="en-US" altLang="zh-CN" dirty="0"/>
              <a:t>Structure</a:t>
            </a:r>
            <a:r>
              <a:rPr lang="zh-CN" altLang="en-US" dirty="0"/>
              <a:t> </a:t>
            </a:r>
            <a:r>
              <a:rPr lang="en-US" altLang="zh-CN" dirty="0"/>
              <a:t>of</a:t>
            </a:r>
            <a:r>
              <a:rPr lang="zh-CN" altLang="en-US" dirty="0"/>
              <a:t> </a:t>
            </a:r>
            <a:r>
              <a:rPr lang="en-US" altLang="zh-CN" dirty="0"/>
              <a:t>Arrays</a:t>
            </a:r>
            <a:r>
              <a:rPr lang="zh-CN" altLang="en-US" dirty="0"/>
              <a:t> </a:t>
            </a:r>
            <a:r>
              <a:rPr lang="en-US" altLang="zh-CN" dirty="0"/>
              <a:t>(</a:t>
            </a:r>
            <a:r>
              <a:rPr lang="en-US" altLang="zh-CN" dirty="0" err="1"/>
              <a:t>SoA</a:t>
            </a:r>
            <a:r>
              <a:rPr lang="en-US" altLang="zh-CN" dirty="0"/>
              <a:t>)</a:t>
            </a:r>
          </a:p>
          <a:p>
            <a:pPr lvl="2"/>
            <a:r>
              <a:rPr lang="en-US" altLang="zh-CN" dirty="0" err="1"/>
              <a:t>AoS</a:t>
            </a:r>
            <a:r>
              <a:rPr lang="en-US" altLang="zh-CN" dirty="0"/>
              <a:t>:</a:t>
            </a:r>
            <a:r>
              <a:rPr lang="zh-CN" altLang="en-US" dirty="0"/>
              <a:t> 数组中每个元素为一个结构体</a:t>
            </a:r>
            <a:endParaRPr lang="en-US" altLang="zh-CN" dirty="0"/>
          </a:p>
          <a:p>
            <a:pPr lvl="3"/>
            <a:r>
              <a:rPr lang="zh-CN" altLang="en-US" dirty="0"/>
              <a:t>如，三维点集</a:t>
            </a:r>
            <a:endParaRPr lang="en-US" altLang="zh-CN" dirty="0"/>
          </a:p>
          <a:p>
            <a:pPr lvl="1"/>
            <a:endParaRPr lang="en-US" altLang="zh-CN" dirty="0"/>
          </a:p>
          <a:p>
            <a:pPr lvl="1"/>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26</a:t>
            </a:fld>
            <a:endParaRPr lang="zh-CN" altLang="en-US"/>
          </a:p>
        </p:txBody>
      </p:sp>
      <p:sp>
        <p:nvSpPr>
          <p:cNvPr id="5" name="Rectangle 4">
            <a:extLst>
              <a:ext uri="{FF2B5EF4-FFF2-40B4-BE49-F238E27FC236}">
                <a16:creationId xmlns:a16="http://schemas.microsoft.com/office/drawing/2014/main" id="{F538B7DE-ADBA-644B-80A3-F8C1D14B101A}"/>
              </a:ext>
            </a:extLst>
          </p:cNvPr>
          <p:cNvSpPr/>
          <p:nvPr/>
        </p:nvSpPr>
        <p:spPr>
          <a:xfrm>
            <a:off x="3426768" y="3658080"/>
            <a:ext cx="6840760" cy="3693319"/>
          </a:xfrm>
          <a:prstGeom prst="rect">
            <a:avLst/>
          </a:prstGeom>
          <a:solidFill>
            <a:schemeClr val="bg1"/>
          </a:solidFill>
          <a:ln w="25400">
            <a:solidFill>
              <a:srgbClr val="C00000"/>
            </a:solidFill>
          </a:ln>
        </p:spPr>
        <p:txBody>
          <a:bodyPr wrap="square">
            <a:spAutoFit/>
          </a:bodyPr>
          <a:lstStyle/>
          <a:p>
            <a:r>
              <a:rPr lang="en-US" dirty="0">
                <a:solidFill>
                  <a:srgbClr val="7A3E9D"/>
                </a:solidFill>
                <a:latin typeface="Menlo" panose="020B0609030804020204" pitchFamily="49" charset="0"/>
              </a:rPr>
              <a:t>typedef</a:t>
            </a:r>
            <a:r>
              <a:rPr lang="en-US" dirty="0">
                <a:solidFill>
                  <a:srgbClr val="333333"/>
                </a:solidFill>
                <a:latin typeface="Menlo" panose="020B0609030804020204" pitchFamily="49" charset="0"/>
              </a:rPr>
              <a:t> </a:t>
            </a:r>
            <a:r>
              <a:rPr lang="en-US" dirty="0">
                <a:solidFill>
                  <a:srgbClr val="7A3E9D"/>
                </a:solidFill>
                <a:latin typeface="Menlo" panose="020B0609030804020204" pitchFamily="49" charset="0"/>
              </a:rPr>
              <a:t>struct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x</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y</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z</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point</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br>
              <a:rPr lang="en-US" dirty="0">
                <a:solidFill>
                  <a:srgbClr val="333333"/>
                </a:solidFill>
                <a:latin typeface="Menlo" panose="020B0609030804020204" pitchFamily="49" charset="0"/>
              </a:rPr>
            </a:br>
            <a:r>
              <a:rPr lang="en-US" dirty="0">
                <a:solidFill>
                  <a:srgbClr val="333333"/>
                </a:solidFill>
                <a:latin typeface="Menlo" panose="020B0609030804020204" pitchFamily="49" charset="0"/>
              </a:rPr>
              <a:t>__global__ </a:t>
            </a:r>
            <a:r>
              <a:rPr lang="en-US" dirty="0">
                <a:solidFill>
                  <a:srgbClr val="7A3E9D"/>
                </a:solidFill>
                <a:latin typeface="Menlo" panose="020B0609030804020204" pitchFamily="49" charset="0"/>
              </a:rPr>
              <a:t>void</a:t>
            </a:r>
            <a:r>
              <a:rPr lang="en-US" dirty="0">
                <a:solidFill>
                  <a:srgbClr val="333333"/>
                </a:solidFill>
                <a:latin typeface="Menlo" panose="020B0609030804020204" pitchFamily="49" charset="0"/>
              </a:rPr>
              <a:t> </a:t>
            </a:r>
            <a:r>
              <a:rPr lang="en-US" altLang="zh-CN" b="1" dirty="0">
                <a:solidFill>
                  <a:srgbClr val="AA3731"/>
                </a:solidFill>
                <a:latin typeface="Menlo" panose="020B0609030804020204" pitchFamily="49" charset="0"/>
              </a:rPr>
              <a:t>kernel</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point</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altLang="zh-CN" dirty="0">
                <a:solidFill>
                  <a:srgbClr val="333333"/>
                </a:solidFill>
                <a:latin typeface="Menlo" panose="020B0609030804020204" pitchFamily="49" charset="0"/>
              </a:rPr>
              <a:t>data</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blockIdx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blockDim</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err="1">
                <a:solidFill>
                  <a:srgbClr val="777777"/>
                </a:solidFill>
                <a:latin typeface="Menlo" panose="020B0609030804020204" pitchFamily="49" charset="0"/>
              </a:rPr>
              <a:t>+</a:t>
            </a:r>
            <a:r>
              <a:rPr lang="en-US" dirty="0" err="1">
                <a:solidFill>
                  <a:srgbClr val="333333"/>
                </a:solidFill>
                <a:latin typeface="Menlo" panose="020B0609030804020204" pitchFamily="49" charset="0"/>
              </a:rPr>
              <a:t>threadIdx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p>
          <a:p>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x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altLang="zh-CN" dirty="0">
                <a:solidFill>
                  <a:srgbClr val="333333"/>
                </a:solidFill>
                <a:latin typeface="Menlo" panose="020B0609030804020204" pitchFamily="49" charset="0"/>
              </a:rPr>
              <a:t>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x</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y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altLang="zh-CN" dirty="0">
                <a:solidFill>
                  <a:srgbClr val="333333"/>
                </a:solidFill>
                <a:latin typeface="Menlo" panose="020B0609030804020204" pitchFamily="49" charset="0"/>
              </a:rPr>
              <a:t>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y</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z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altLang="zh-CN" dirty="0">
                <a:solidFill>
                  <a:srgbClr val="333333"/>
                </a:solidFill>
                <a:latin typeface="Menlo" panose="020B0609030804020204" pitchFamily="49" charset="0"/>
              </a:rPr>
              <a:t>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z</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endParaRPr lang="en-US" altLang="zh-CN" b="1" dirty="0">
              <a:solidFill>
                <a:srgbClr val="AA3731"/>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x</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y</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z</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pic>
        <p:nvPicPr>
          <p:cNvPr id="8" name="Picture 7">
            <a:extLst>
              <a:ext uri="{FF2B5EF4-FFF2-40B4-BE49-F238E27FC236}">
                <a16:creationId xmlns:a16="http://schemas.microsoft.com/office/drawing/2014/main" id="{9675B183-B921-1747-8C7B-4A580C92E794}"/>
              </a:ext>
            </a:extLst>
          </p:cNvPr>
          <p:cNvPicPr>
            <a:picLocks noChangeAspect="1"/>
          </p:cNvPicPr>
          <p:nvPr/>
        </p:nvPicPr>
        <p:blipFill>
          <a:blip r:embed="rId2"/>
          <a:stretch>
            <a:fillRect/>
          </a:stretch>
        </p:blipFill>
        <p:spPr>
          <a:xfrm>
            <a:off x="3164148" y="7427168"/>
            <a:ext cx="7366000" cy="533400"/>
          </a:xfrm>
          <a:prstGeom prst="rect">
            <a:avLst/>
          </a:prstGeom>
        </p:spPr>
      </p:pic>
      <p:sp>
        <p:nvSpPr>
          <p:cNvPr id="6" name="TextBox 5">
            <a:extLst>
              <a:ext uri="{FF2B5EF4-FFF2-40B4-BE49-F238E27FC236}">
                <a16:creationId xmlns:a16="http://schemas.microsoft.com/office/drawing/2014/main" id="{ADEF97E4-F453-664E-B95C-AC1C9637E7DA}"/>
              </a:ext>
            </a:extLst>
          </p:cNvPr>
          <p:cNvSpPr txBox="1"/>
          <p:nvPr/>
        </p:nvSpPr>
        <p:spPr>
          <a:xfrm>
            <a:off x="7459216" y="5586898"/>
            <a:ext cx="4237057" cy="400110"/>
          </a:xfrm>
          <a:prstGeom prst="rect">
            <a:avLst/>
          </a:prstGeom>
          <a:solidFill>
            <a:schemeClr val="bg1"/>
          </a:solidFill>
          <a:ln w="25400">
            <a:solidFill>
              <a:srgbClr val="C00000"/>
            </a:solidFill>
          </a:ln>
        </p:spPr>
        <p:txBody>
          <a:bodyPr wrap="none" rtlCol="0">
            <a:spAutoFit/>
          </a:bodyPr>
          <a:lstStyle/>
          <a:p>
            <a:r>
              <a:rPr lang="zh-CN" altLang="en-US" sz="2000" dirty="0">
                <a:solidFill>
                  <a:srgbClr val="C00000"/>
                </a:solidFill>
                <a:latin typeface="SimHei" panose="02010609060101010101" pitchFamily="49" charset="-122"/>
                <a:ea typeface="SimHei" panose="02010609060101010101" pitchFamily="49" charset="-122"/>
              </a:rPr>
              <a:t>等价于</a:t>
            </a:r>
            <a:r>
              <a:rPr lang="en-US" altLang="zh-CN" sz="2000" dirty="0">
                <a:solidFill>
                  <a:srgbClr val="C00000"/>
                </a:solidFill>
                <a:latin typeface="Menlo" panose="020B0609030804020204" pitchFamily="49" charset="0"/>
                <a:ea typeface="Menlo" panose="020B0609030804020204" pitchFamily="49" charset="0"/>
                <a:cs typeface="Menlo" panose="020B0609030804020204" pitchFamily="49" charset="0"/>
              </a:rPr>
              <a:t>stride=3</a:t>
            </a:r>
            <a:r>
              <a:rPr lang="zh-CN" altLang="en-US" sz="2000" dirty="0">
                <a:solidFill>
                  <a:srgbClr val="C00000"/>
                </a:solidFill>
                <a:latin typeface="SimHei" panose="02010609060101010101" pitchFamily="49" charset="-122"/>
                <a:ea typeface="SimHei" panose="02010609060101010101" pitchFamily="49" charset="-122"/>
              </a:rPr>
              <a:t>的固定步长访问！</a:t>
            </a:r>
            <a:endParaRPr lang="en-US" sz="2000" dirty="0">
              <a:solidFill>
                <a:srgbClr val="C00000"/>
              </a:solidFill>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C7BB35EC-204E-A343-98A4-B7FB90831862}"/>
              </a:ext>
            </a:extLst>
          </p:cNvPr>
          <p:cNvSpPr txBox="1"/>
          <p:nvPr/>
        </p:nvSpPr>
        <p:spPr>
          <a:xfrm>
            <a:off x="7459215" y="3914745"/>
            <a:ext cx="5314275" cy="400110"/>
          </a:xfrm>
          <a:prstGeom prst="rect">
            <a:avLst/>
          </a:prstGeom>
          <a:solidFill>
            <a:schemeClr val="bg1"/>
          </a:solidFill>
          <a:ln w="25400">
            <a:solidFill>
              <a:srgbClr val="C00000"/>
            </a:solidFill>
          </a:ln>
        </p:spPr>
        <p:txBody>
          <a:bodyPr wrap="none" rtlCol="0">
            <a:spAutoFit/>
          </a:bodyPr>
          <a:lstStyle/>
          <a:p>
            <a:r>
              <a:rPr lang="zh-CN" altLang="en-US" sz="2000" dirty="0">
                <a:solidFill>
                  <a:srgbClr val="C00000"/>
                </a:solidFill>
                <a:latin typeface="SimHei" panose="02010609060101010101" pitchFamily="49" charset="-122"/>
                <a:ea typeface="SimHei" panose="02010609060101010101" pitchFamily="49" charset="-122"/>
              </a:rPr>
              <a:t>单个元素占用</a:t>
            </a:r>
            <a:r>
              <a:rPr lang="en-US" altLang="zh-CN" sz="2000" dirty="0">
                <a:solidFill>
                  <a:srgbClr val="C00000"/>
                </a:solidFill>
                <a:latin typeface="SimHei" panose="02010609060101010101" pitchFamily="49" charset="-122"/>
                <a:ea typeface="SimHei" panose="02010609060101010101" pitchFamily="49" charset="-122"/>
              </a:rPr>
              <a:t>12</a:t>
            </a:r>
            <a:r>
              <a:rPr lang="zh-CN" altLang="en-US" sz="2000" dirty="0">
                <a:solidFill>
                  <a:srgbClr val="C00000"/>
                </a:solidFill>
                <a:latin typeface="SimHei" panose="02010609060101010101" pitchFamily="49" charset="-122"/>
                <a:ea typeface="SimHei" panose="02010609060101010101" pitchFamily="49" charset="-122"/>
              </a:rPr>
              <a:t>个字节，容易导致非对齐访问</a:t>
            </a:r>
            <a:endParaRPr lang="en-US" sz="2000" dirty="0">
              <a:solidFill>
                <a:srgbClr val="C00000"/>
              </a:solidFill>
              <a:latin typeface="SimHei" panose="02010609060101010101" pitchFamily="49" charset="-122"/>
              <a:ea typeface="SimHei" panose="02010609060101010101" pitchFamily="49" charset="-122"/>
            </a:endParaRPr>
          </a:p>
        </p:txBody>
      </p:sp>
      <p:sp>
        <p:nvSpPr>
          <p:cNvPr id="7" name="Rectangle 6">
            <a:extLst>
              <a:ext uri="{FF2B5EF4-FFF2-40B4-BE49-F238E27FC236}">
                <a16:creationId xmlns:a16="http://schemas.microsoft.com/office/drawing/2014/main" id="{BED2476D-2DEA-AE45-8F19-4BD46C30199C}"/>
              </a:ext>
            </a:extLst>
          </p:cNvPr>
          <p:cNvSpPr/>
          <p:nvPr/>
        </p:nvSpPr>
        <p:spPr>
          <a:xfrm>
            <a:off x="8337718" y="2506081"/>
            <a:ext cx="4435772" cy="1231106"/>
          </a:xfrm>
          <a:prstGeom prst="rect">
            <a:avLst/>
          </a:prstGeom>
          <a:solidFill>
            <a:schemeClr val="bg1"/>
          </a:solidFill>
          <a:ln w="25400">
            <a:solidFill>
              <a:srgbClr val="C00000"/>
            </a:solidFill>
          </a:ln>
        </p:spPr>
        <p:txBody>
          <a:bodyPr wrap="square">
            <a:spAutoFit/>
          </a:bodyPr>
          <a:lstStyle/>
          <a:p>
            <a:r>
              <a:rPr lang="zh-CN" altLang="en-US" sz="2000" dirty="0">
                <a:solidFill>
                  <a:srgbClr val="C00000"/>
                </a:solidFill>
                <a:latin typeface="SimHei" panose="02010609060101010101" pitchFamily="49" charset="-122"/>
                <a:ea typeface="SimHei" panose="02010609060101010101" pitchFamily="49" charset="-122"/>
              </a:rPr>
              <a:t>使用</a:t>
            </a:r>
            <a:endParaRPr lang="en-US" altLang="zh-CN" dirty="0">
              <a:solidFill>
                <a:srgbClr val="C00000"/>
              </a:solidFill>
              <a:latin typeface="SimHei" panose="02010609060101010101" pitchFamily="49" charset="-122"/>
              <a:ea typeface="SimHei" panose="02010609060101010101" pitchFamily="49" charset="-122"/>
            </a:endParaRPr>
          </a:p>
          <a:p>
            <a:r>
              <a:rPr lang="en-US" dirty="0">
                <a:solidFill>
                  <a:srgbClr val="7A3E9D"/>
                </a:solidFill>
                <a:latin typeface="Menlo" panose="020B0609030804020204" pitchFamily="49" charset="0"/>
              </a:rPr>
              <a:t>typedef</a:t>
            </a:r>
            <a:r>
              <a:rPr lang="en-US" dirty="0">
                <a:solidFill>
                  <a:srgbClr val="333333"/>
                </a:solidFill>
                <a:latin typeface="Menlo" panose="020B0609030804020204" pitchFamily="49" charset="0"/>
              </a:rPr>
              <a:t> </a:t>
            </a:r>
            <a:r>
              <a:rPr lang="en-US" dirty="0">
                <a:solidFill>
                  <a:srgbClr val="7A3E9D"/>
                </a:solidFill>
                <a:latin typeface="Menlo" panose="020B0609030804020204" pitchFamily="49" charset="0"/>
              </a:rPr>
              <a:t>struct</a:t>
            </a:r>
            <a:r>
              <a:rPr lang="en-US" dirty="0">
                <a:solidFill>
                  <a:srgbClr val="333333"/>
                </a:solidFill>
                <a:latin typeface="Menlo" panose="020B0609030804020204" pitchFamily="49" charset="0"/>
              </a:rPr>
              <a:t> </a:t>
            </a:r>
            <a:r>
              <a:rPr lang="en-US" b="1" dirty="0">
                <a:solidFill>
                  <a:srgbClr val="7A3E9D"/>
                </a:solidFill>
                <a:latin typeface="Menlo" panose="020B0609030804020204" pitchFamily="49" charset="0"/>
              </a:rPr>
              <a:t>__align__</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16</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x</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y</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z</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point</a:t>
            </a:r>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790048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通过二级缓存的合并访问</a:t>
            </a:r>
            <a:endParaRPr lang="en-US" altLang="zh-CN" dirty="0"/>
          </a:p>
          <a:p>
            <a:pPr lvl="1"/>
            <a:r>
              <a:rPr lang="en-US" altLang="zh-CN" dirty="0"/>
              <a:t>Array</a:t>
            </a:r>
            <a:r>
              <a:rPr lang="zh-CN" altLang="en-US" dirty="0"/>
              <a:t> </a:t>
            </a:r>
            <a:r>
              <a:rPr lang="en-US" altLang="zh-CN" dirty="0"/>
              <a:t>of</a:t>
            </a:r>
            <a:r>
              <a:rPr lang="zh-CN" altLang="en-US" dirty="0"/>
              <a:t> </a:t>
            </a:r>
            <a:r>
              <a:rPr lang="en-US" altLang="zh-CN" dirty="0"/>
              <a:t>Structures</a:t>
            </a:r>
            <a:r>
              <a:rPr lang="zh-CN" altLang="en-US" dirty="0"/>
              <a:t> </a:t>
            </a:r>
            <a:r>
              <a:rPr lang="en-US" altLang="zh-CN" dirty="0"/>
              <a:t>(</a:t>
            </a:r>
            <a:r>
              <a:rPr lang="en-US" altLang="zh-CN" dirty="0" err="1"/>
              <a:t>AoS</a:t>
            </a:r>
            <a:r>
              <a:rPr lang="en-US" altLang="zh-CN" dirty="0"/>
              <a:t>)</a:t>
            </a:r>
            <a:r>
              <a:rPr lang="zh-CN" altLang="en-US" dirty="0"/>
              <a:t> </a:t>
            </a:r>
            <a:r>
              <a:rPr lang="en-US" altLang="zh-CN" dirty="0"/>
              <a:t>vs</a:t>
            </a:r>
            <a:r>
              <a:rPr lang="zh-CN" altLang="en-US" dirty="0"/>
              <a:t> </a:t>
            </a:r>
            <a:r>
              <a:rPr lang="en-US" altLang="zh-CN" dirty="0"/>
              <a:t>Structure</a:t>
            </a:r>
            <a:r>
              <a:rPr lang="zh-CN" altLang="en-US" dirty="0"/>
              <a:t> </a:t>
            </a:r>
            <a:r>
              <a:rPr lang="en-US" altLang="zh-CN" dirty="0"/>
              <a:t>of</a:t>
            </a:r>
            <a:r>
              <a:rPr lang="zh-CN" altLang="en-US" dirty="0"/>
              <a:t> </a:t>
            </a:r>
            <a:r>
              <a:rPr lang="en-US" altLang="zh-CN" dirty="0"/>
              <a:t>Arrays</a:t>
            </a:r>
            <a:r>
              <a:rPr lang="zh-CN" altLang="en-US" dirty="0"/>
              <a:t> </a:t>
            </a:r>
            <a:r>
              <a:rPr lang="en-US" altLang="zh-CN" dirty="0"/>
              <a:t>(</a:t>
            </a:r>
            <a:r>
              <a:rPr lang="en-US" altLang="zh-CN" dirty="0" err="1"/>
              <a:t>SoA</a:t>
            </a:r>
            <a:r>
              <a:rPr lang="en-US" altLang="zh-CN" dirty="0"/>
              <a:t>)</a:t>
            </a:r>
          </a:p>
          <a:p>
            <a:pPr lvl="2"/>
            <a:r>
              <a:rPr lang="en-US" altLang="zh-CN" dirty="0" err="1"/>
              <a:t>SoA</a:t>
            </a:r>
            <a:r>
              <a:rPr lang="zh-CN" altLang="en-US" dirty="0"/>
              <a:t>：结构体每个成员为一个数组</a:t>
            </a:r>
            <a:endParaRPr lang="en-US" altLang="zh-CN" dirty="0"/>
          </a:p>
          <a:p>
            <a:pPr lvl="3"/>
            <a:r>
              <a:rPr lang="zh-CN" altLang="en-US" dirty="0"/>
              <a:t>例如，同样用于表示三维点集时</a:t>
            </a:r>
            <a:endParaRPr lang="en-US" altLang="zh-CN" dirty="0"/>
          </a:p>
          <a:p>
            <a:pPr lvl="1"/>
            <a:endParaRPr lang="en-US" altLang="zh-CN" dirty="0"/>
          </a:p>
          <a:p>
            <a:pPr lvl="1"/>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27</a:t>
            </a:fld>
            <a:endParaRPr lang="zh-CN" altLang="en-US" dirty="0"/>
          </a:p>
        </p:txBody>
      </p:sp>
      <p:sp>
        <p:nvSpPr>
          <p:cNvPr id="7" name="Rectangle 6">
            <a:extLst>
              <a:ext uri="{FF2B5EF4-FFF2-40B4-BE49-F238E27FC236}">
                <a16:creationId xmlns:a16="http://schemas.microsoft.com/office/drawing/2014/main" id="{40D22233-C28E-A541-AF2B-6AF57A02F01D}"/>
              </a:ext>
            </a:extLst>
          </p:cNvPr>
          <p:cNvSpPr/>
          <p:nvPr/>
        </p:nvSpPr>
        <p:spPr>
          <a:xfrm>
            <a:off x="3609577" y="3610744"/>
            <a:ext cx="6906669" cy="3693319"/>
          </a:xfrm>
          <a:prstGeom prst="rect">
            <a:avLst/>
          </a:prstGeom>
          <a:solidFill>
            <a:schemeClr val="bg1"/>
          </a:solidFill>
          <a:ln w="25400">
            <a:solidFill>
              <a:srgbClr val="C00000"/>
            </a:solidFill>
          </a:ln>
        </p:spPr>
        <p:txBody>
          <a:bodyPr wrap="square">
            <a:spAutoFit/>
          </a:bodyPr>
          <a:lstStyle/>
          <a:p>
            <a:r>
              <a:rPr lang="en-US" dirty="0">
                <a:solidFill>
                  <a:srgbClr val="7A3E9D"/>
                </a:solidFill>
                <a:latin typeface="Menlo" panose="020B0609030804020204" pitchFamily="49" charset="0"/>
              </a:rPr>
              <a:t>typedef</a:t>
            </a:r>
            <a:r>
              <a:rPr lang="en-US" dirty="0">
                <a:solidFill>
                  <a:srgbClr val="333333"/>
                </a:solidFill>
                <a:latin typeface="Menlo" panose="020B0609030804020204" pitchFamily="49" charset="0"/>
              </a:rPr>
              <a:t> </a:t>
            </a:r>
            <a:r>
              <a:rPr lang="en-US" dirty="0">
                <a:solidFill>
                  <a:srgbClr val="7A3E9D"/>
                </a:solidFill>
                <a:latin typeface="Menlo" panose="020B0609030804020204" pitchFamily="49" charset="0"/>
              </a:rPr>
              <a:t>struct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x</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N</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y</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N</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z</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N</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points</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br>
              <a:rPr lang="en-US" dirty="0">
                <a:solidFill>
                  <a:srgbClr val="333333"/>
                </a:solidFill>
                <a:latin typeface="Menlo" panose="020B0609030804020204" pitchFamily="49" charset="0"/>
              </a:rPr>
            </a:br>
            <a:r>
              <a:rPr lang="en-US" dirty="0">
                <a:solidFill>
                  <a:srgbClr val="333333"/>
                </a:solidFill>
                <a:latin typeface="Menlo" panose="020B0609030804020204" pitchFamily="49" charset="0"/>
              </a:rPr>
              <a:t>__global__ </a:t>
            </a:r>
            <a:r>
              <a:rPr lang="en-US" dirty="0">
                <a:solidFill>
                  <a:srgbClr val="7A3E9D"/>
                </a:solidFill>
                <a:latin typeface="Menlo" panose="020B0609030804020204" pitchFamily="49" charset="0"/>
              </a:rPr>
              <a:t>void</a:t>
            </a:r>
            <a:r>
              <a:rPr lang="en-US" dirty="0">
                <a:solidFill>
                  <a:srgbClr val="333333"/>
                </a:solidFill>
                <a:latin typeface="Menlo" panose="020B0609030804020204" pitchFamily="49" charset="0"/>
              </a:rPr>
              <a:t> </a:t>
            </a:r>
            <a:r>
              <a:rPr lang="en-US" b="1" dirty="0">
                <a:solidFill>
                  <a:srgbClr val="AA3731"/>
                </a:solidFill>
                <a:latin typeface="Menlo" panose="020B0609030804020204" pitchFamily="49" charset="0"/>
              </a:rPr>
              <a:t>kernel</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points data</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blockIdx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blockDim</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err="1">
                <a:solidFill>
                  <a:srgbClr val="777777"/>
                </a:solidFill>
                <a:latin typeface="Menlo" panose="020B0609030804020204" pitchFamily="49" charset="0"/>
              </a:rPr>
              <a:t>+</a:t>
            </a:r>
            <a:r>
              <a:rPr lang="en-US" dirty="0" err="1">
                <a:solidFill>
                  <a:srgbClr val="333333"/>
                </a:solidFill>
                <a:latin typeface="Menlo" panose="020B0609030804020204" pitchFamily="49" charset="0"/>
              </a:rPr>
              <a:t>threadIdx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endParaRPr lang="en-US" altLang="zh-CN" dirty="0">
              <a:solidFill>
                <a:srgbClr val="7A3E9D"/>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x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data</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y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data</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y</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a:solidFill>
                  <a:srgbClr val="7A3E9D"/>
                </a:solidFill>
                <a:latin typeface="Menlo" panose="020B0609030804020204" pitchFamily="49" charset="0"/>
              </a:rPr>
              <a:t>float</a:t>
            </a:r>
            <a:r>
              <a:rPr lang="en-US" dirty="0">
                <a:solidFill>
                  <a:srgbClr val="333333"/>
                </a:solidFill>
                <a:latin typeface="Menlo" panose="020B0609030804020204" pitchFamily="49" charset="0"/>
              </a:rPr>
              <a:t> z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data</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z</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endParaRPr lang="en-US" altLang="zh-CN" b="1" dirty="0">
              <a:solidFill>
                <a:srgbClr val="AA3731"/>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x</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y</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z</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p>
          <a:p>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pic>
        <p:nvPicPr>
          <p:cNvPr id="9" name="Picture 8">
            <a:extLst>
              <a:ext uri="{FF2B5EF4-FFF2-40B4-BE49-F238E27FC236}">
                <a16:creationId xmlns:a16="http://schemas.microsoft.com/office/drawing/2014/main" id="{49CE6A69-BA36-5B46-A573-6A4208165D41}"/>
              </a:ext>
            </a:extLst>
          </p:cNvPr>
          <p:cNvPicPr>
            <a:picLocks noChangeAspect="1"/>
          </p:cNvPicPr>
          <p:nvPr/>
        </p:nvPicPr>
        <p:blipFill>
          <a:blip r:embed="rId2"/>
          <a:stretch>
            <a:fillRect/>
          </a:stretch>
        </p:blipFill>
        <p:spPr>
          <a:xfrm>
            <a:off x="2922711" y="7397824"/>
            <a:ext cx="8280400" cy="533400"/>
          </a:xfrm>
          <a:prstGeom prst="rect">
            <a:avLst/>
          </a:prstGeom>
        </p:spPr>
      </p:pic>
    </p:spTree>
    <p:extLst>
      <p:ext uri="{BB962C8B-B14F-4D97-AF65-F5344CB8AC3E}">
        <p14:creationId xmlns:p14="http://schemas.microsoft.com/office/powerpoint/2010/main" val="3991692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通过一级缓存的合并访问</a:t>
            </a:r>
            <a:endParaRPr lang="en-US" altLang="zh-CN" dirty="0"/>
          </a:p>
          <a:p>
            <a:pPr lvl="1"/>
            <a:r>
              <a:rPr lang="zh-CN" altLang="en-US" dirty="0"/>
              <a:t>一级缓存有着更长的</a:t>
            </a:r>
            <a:r>
              <a:rPr lang="en-US" altLang="zh-CN" dirty="0"/>
              <a:t>cache</a:t>
            </a:r>
            <a:r>
              <a:rPr lang="zh-CN" altLang="en-US" dirty="0"/>
              <a:t> </a:t>
            </a:r>
            <a:r>
              <a:rPr lang="en-US" altLang="zh-CN" dirty="0"/>
              <a:t>line</a:t>
            </a:r>
          </a:p>
          <a:p>
            <a:pPr lvl="2"/>
            <a:r>
              <a:rPr lang="zh-CN" altLang="en-US" dirty="0"/>
              <a:t>好处：可能合并相邻线程束的访问</a:t>
            </a:r>
            <a:endParaRPr lang="en-US" altLang="zh-CN" dirty="0"/>
          </a:p>
          <a:p>
            <a:pPr lvl="2"/>
            <a:r>
              <a:rPr lang="zh-CN" altLang="en-US" dirty="0"/>
              <a:t>坏处：可能载入不必要的信息，非合并访问的性能可能更差</a:t>
            </a:r>
            <a:endParaRPr lang="en-US" altLang="zh-CN" dirty="0"/>
          </a:p>
          <a:p>
            <a:pPr lvl="1"/>
            <a:r>
              <a:rPr lang="zh-CN" altLang="en-US" dirty="0"/>
              <a:t>使用一级缓存进行全局加载</a:t>
            </a:r>
            <a:endParaRPr lang="en-US" altLang="zh-CN" dirty="0"/>
          </a:p>
          <a:p>
            <a:pPr lvl="2"/>
            <a:r>
              <a:rPr lang="zh-CN" altLang="en-US" dirty="0"/>
              <a:t>启用：在编译时使用</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Xptxas</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dlcm</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ca</a:t>
            </a:r>
            <a:r>
              <a:rPr lang="zh-CN" altLang="en-US" sz="2400" dirty="0">
                <a:solidFill>
                  <a:srgbClr val="333333"/>
                </a:solidFill>
                <a:latin typeface="Menlo" panose="020B0609030804020204" pitchFamily="49" charset="0"/>
              </a:rPr>
              <a:t> </a:t>
            </a:r>
            <a:r>
              <a:rPr lang="en-US" altLang="zh-CN" sz="2400" dirty="0">
                <a:solidFill>
                  <a:srgbClr val="333333"/>
                </a:solidFill>
                <a:latin typeface="Menlo" panose="020B0609030804020204" pitchFamily="49" charset="0"/>
              </a:rPr>
              <a:t>flag</a:t>
            </a:r>
          </a:p>
          <a:p>
            <a:pPr lvl="2"/>
            <a:r>
              <a:rPr lang="zh-CN" altLang="en-US" dirty="0"/>
              <a:t>禁用：在编译时使用</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Xptxas</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dlcm</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cg</a:t>
            </a:r>
            <a:r>
              <a:rPr lang="zh-CN" altLang="en-US" sz="2400" dirty="0">
                <a:solidFill>
                  <a:srgbClr val="333333"/>
                </a:solidFill>
                <a:latin typeface="Menlo" panose="020B0609030804020204" pitchFamily="49" charset="0"/>
              </a:rPr>
              <a:t> </a:t>
            </a:r>
            <a:r>
              <a:rPr lang="en-US" altLang="zh-CN" sz="2400" dirty="0">
                <a:solidFill>
                  <a:srgbClr val="333333"/>
                </a:solidFill>
                <a:latin typeface="Menlo" panose="020B0609030804020204" pitchFamily="49" charset="0"/>
              </a:rPr>
              <a:t>flag</a:t>
            </a:r>
            <a:endParaRPr lang="en-US" altLang="zh-CN" dirty="0">
              <a:solidFill>
                <a:srgbClr val="333333"/>
              </a:solidFill>
              <a:latin typeface="Menlo" panose="020B0609030804020204" pitchFamily="49" charset="0"/>
            </a:endParaRPr>
          </a:p>
          <a:p>
            <a:pPr lvl="2"/>
            <a:r>
              <a:rPr lang="zh-CN" altLang="en-US" dirty="0"/>
              <a:t>通过检查属性</a:t>
            </a:r>
            <a:r>
              <a:rPr lang="en-US" sz="2400" dirty="0">
                <a:solidFill>
                  <a:srgbClr val="333333"/>
                </a:solidFill>
                <a:latin typeface="Menlo" panose="020B0609030804020204" pitchFamily="49" charset="0"/>
              </a:rPr>
              <a:t>globalL1CacheSupported</a:t>
            </a:r>
            <a:r>
              <a:rPr lang="zh-CN" altLang="en-US" sz="2400" dirty="0">
                <a:solidFill>
                  <a:srgbClr val="333333"/>
                </a:solidFill>
                <a:latin typeface="Menlo" panose="020B0609030804020204" pitchFamily="49" charset="0"/>
              </a:rPr>
              <a:t>与</a:t>
            </a:r>
            <a:r>
              <a:rPr lang="en-US" sz="2400" dirty="0">
                <a:solidFill>
                  <a:srgbClr val="333333"/>
                </a:solidFill>
                <a:latin typeface="Menlo" panose="020B0609030804020204" pitchFamily="49" charset="0"/>
              </a:rPr>
              <a:t>localL1CacheSupported</a:t>
            </a:r>
            <a:r>
              <a:rPr lang="zh-CN" altLang="en-US" dirty="0"/>
              <a:t>，可知设备是否支持此功能</a:t>
            </a:r>
            <a:endParaRPr lang="en-US" altLang="zh-CN" dirty="0"/>
          </a:p>
          <a:p>
            <a:pPr lvl="1"/>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28</a:t>
            </a:fld>
            <a:endParaRPr lang="zh-CN" altLang="en-US" dirty="0"/>
          </a:p>
        </p:txBody>
      </p:sp>
      <p:pic>
        <p:nvPicPr>
          <p:cNvPr id="8" name="Picture 7">
            <a:extLst>
              <a:ext uri="{FF2B5EF4-FFF2-40B4-BE49-F238E27FC236}">
                <a16:creationId xmlns:a16="http://schemas.microsoft.com/office/drawing/2014/main" id="{289E96E1-0F35-2247-A50B-6E724A5D8421}"/>
              </a:ext>
            </a:extLst>
          </p:cNvPr>
          <p:cNvPicPr>
            <a:picLocks noChangeAspect="1"/>
          </p:cNvPicPr>
          <p:nvPr/>
        </p:nvPicPr>
        <p:blipFill>
          <a:blip r:embed="rId3"/>
          <a:stretch>
            <a:fillRect/>
          </a:stretch>
        </p:blipFill>
        <p:spPr>
          <a:xfrm>
            <a:off x="5062264" y="5915000"/>
            <a:ext cx="8229600" cy="2082800"/>
          </a:xfrm>
          <a:prstGeom prst="rect">
            <a:avLst/>
          </a:prstGeom>
        </p:spPr>
      </p:pic>
    </p:spTree>
    <p:extLst>
      <p:ext uri="{BB962C8B-B14F-4D97-AF65-F5344CB8AC3E}">
        <p14:creationId xmlns:p14="http://schemas.microsoft.com/office/powerpoint/2010/main" val="269475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通过一级缓存的合并访问</a:t>
            </a:r>
            <a:endParaRPr lang="en-US" altLang="zh-CN" dirty="0"/>
          </a:p>
          <a:p>
            <a:pPr lvl="1"/>
            <a:r>
              <a:rPr lang="zh-CN" altLang="en-US" dirty="0"/>
              <a:t>与二级缓存的合并访问相似</a:t>
            </a:r>
            <a:endParaRPr lang="en-US" altLang="zh-CN" dirty="0"/>
          </a:p>
          <a:p>
            <a:pPr lvl="1"/>
            <a:r>
              <a:rPr lang="zh-CN" altLang="en-US" dirty="0"/>
              <a:t>理想情况：对齐与合并内存访问</a:t>
            </a:r>
            <a:endParaRPr lang="en-US" altLang="zh-CN" dirty="0"/>
          </a:p>
          <a:p>
            <a:pPr lvl="2"/>
            <a:r>
              <a:rPr lang="zh-CN" altLang="en-US" dirty="0"/>
              <a:t>线程束所有内存请求引用地址连续</a:t>
            </a:r>
            <a:endParaRPr lang="en-US" altLang="zh-CN" dirty="0"/>
          </a:p>
          <a:p>
            <a:pPr lvl="3"/>
            <a:r>
              <a:rPr lang="zh-CN" altLang="en-US" dirty="0"/>
              <a:t>假设每个线程请求</a:t>
            </a:r>
            <a:r>
              <a:rPr lang="en-US" altLang="zh-CN" dirty="0"/>
              <a:t>4</a:t>
            </a:r>
            <a:r>
              <a:rPr lang="zh-CN" altLang="en-US" dirty="0"/>
              <a:t>字节的数据（整型、单精度浮点型等），完成加载操作只需</a:t>
            </a:r>
            <a:r>
              <a:rPr lang="en-US" altLang="zh-CN" dirty="0"/>
              <a:t>1</a:t>
            </a:r>
            <a:r>
              <a:rPr lang="zh-CN" altLang="en-US" dirty="0"/>
              <a:t>个</a:t>
            </a:r>
            <a:r>
              <a:rPr lang="en-US" altLang="zh-CN" dirty="0"/>
              <a:t>128</a:t>
            </a:r>
            <a:r>
              <a:rPr lang="zh-CN" altLang="en-US" dirty="0"/>
              <a:t>字节的内存事务</a:t>
            </a:r>
            <a:endParaRPr lang="en-US" altLang="zh-CN" dirty="0"/>
          </a:p>
          <a:p>
            <a:pPr lvl="3"/>
            <a:r>
              <a:rPr lang="zh-CN" altLang="en-US" dirty="0"/>
              <a:t>总线利用率</a:t>
            </a:r>
            <a:r>
              <a:rPr lang="en-US" altLang="zh-CN" dirty="0"/>
              <a:t>100%</a:t>
            </a:r>
          </a:p>
          <a:p>
            <a:pPr lvl="2"/>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29</a:t>
            </a:fld>
            <a:endParaRPr lang="zh-CN" altLang="en-US" dirty="0"/>
          </a:p>
        </p:txBody>
      </p:sp>
      <p:pic>
        <p:nvPicPr>
          <p:cNvPr id="9" name="Picture 8">
            <a:extLst>
              <a:ext uri="{FF2B5EF4-FFF2-40B4-BE49-F238E27FC236}">
                <a16:creationId xmlns:a16="http://schemas.microsoft.com/office/drawing/2014/main" id="{B08BA8EE-8C6B-7A49-9E76-4FD1B5046E57}"/>
              </a:ext>
            </a:extLst>
          </p:cNvPr>
          <p:cNvPicPr>
            <a:picLocks noChangeAspect="1"/>
          </p:cNvPicPr>
          <p:nvPr/>
        </p:nvPicPr>
        <p:blipFill>
          <a:blip r:embed="rId2"/>
          <a:stretch>
            <a:fillRect/>
          </a:stretch>
        </p:blipFill>
        <p:spPr>
          <a:xfrm>
            <a:off x="558231" y="5410944"/>
            <a:ext cx="12301585" cy="2088232"/>
          </a:xfrm>
          <a:prstGeom prst="rect">
            <a:avLst/>
          </a:prstGeom>
        </p:spPr>
      </p:pic>
    </p:spTree>
    <p:extLst>
      <p:ext uri="{BB962C8B-B14F-4D97-AF65-F5344CB8AC3E}">
        <p14:creationId xmlns:p14="http://schemas.microsoft.com/office/powerpoint/2010/main" val="153488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ja-JP" altLang="en-US" sz="4400"/>
              <a:t>引言</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ja-JP" altLang="en-US">
                <a:latin typeface="Microsoft YaHei" panose="020B0503020204020204" pitchFamily="34" charset="-122"/>
                <a:ea typeface="Microsoft YaHei" panose="020B0503020204020204" pitchFamily="34" charset="-122"/>
              </a:rPr>
              <a:t>优化过程中应有的心态</a:t>
            </a:r>
            <a:endParaRPr lang="en-US" altLang="ja-JP" dirty="0">
              <a:latin typeface="Microsoft YaHei" panose="020B0503020204020204" pitchFamily="34" charset="-122"/>
              <a:ea typeface="Microsoft YaHei" panose="020B0503020204020204" pitchFamily="34" charset="-122"/>
            </a:endParaRPr>
          </a:p>
          <a:p>
            <a:pPr lvl="1"/>
            <a:r>
              <a:rPr lang="ja-JP" altLang="en-US">
                <a:latin typeface="Microsoft YaHei" panose="020B0503020204020204" pitchFamily="34" charset="-122"/>
                <a:ea typeface="Microsoft YaHei" panose="020B0503020204020204" pitchFamily="34" charset="-122"/>
              </a:rPr>
              <a:t>内容引自</a:t>
            </a:r>
            <a:r>
              <a:rPr lang="en-US" sz="2800" dirty="0">
                <a:hlinkClick r:id="rId2"/>
              </a:rPr>
              <a:t>http://on-demand.gputechconf.com/gtc/2017/presentation/s7122-stephen-jones-cuda-optimization-tips-tricks-and-techniques.pdf</a:t>
            </a:r>
            <a:endParaRPr lang="en-US" altLang="ja-JP" dirty="0">
              <a:latin typeface="Microsoft YaHei" panose="020B0503020204020204" pitchFamily="34" charset="-122"/>
              <a:ea typeface="Microsoft YaHei" panose="020B0503020204020204" pitchFamily="34" charset="-122"/>
            </a:endParaRPr>
          </a:p>
          <a:p>
            <a:pPr lvl="1"/>
            <a:endParaRPr lang="en-US" sz="2800" dirty="0">
              <a:latin typeface="Microsoft YaHei" panose="020B0503020204020204" pitchFamily="34" charset="-122"/>
              <a:ea typeface="Microsoft YaHei" panose="020B0503020204020204" pitchFamily="34" charset="-122"/>
              <a:hlinkClick r:id="rId2"/>
            </a:endParaRP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3</a:t>
            </a:fld>
            <a:endParaRPr lang="zh-CN" altLang="en-US"/>
          </a:p>
        </p:txBody>
      </p:sp>
      <p:pic>
        <p:nvPicPr>
          <p:cNvPr id="5" name="Picture 4">
            <a:extLst>
              <a:ext uri="{FF2B5EF4-FFF2-40B4-BE49-F238E27FC236}">
                <a16:creationId xmlns:a16="http://schemas.microsoft.com/office/drawing/2014/main" id="{E99D365E-DDBF-B44E-AE7A-A9B05E439294}"/>
              </a:ext>
            </a:extLst>
          </p:cNvPr>
          <p:cNvPicPr>
            <a:picLocks noChangeAspect="1"/>
          </p:cNvPicPr>
          <p:nvPr/>
        </p:nvPicPr>
        <p:blipFill>
          <a:blip r:embed="rId3"/>
          <a:stretch>
            <a:fillRect/>
          </a:stretch>
        </p:blipFill>
        <p:spPr>
          <a:xfrm>
            <a:off x="1374540" y="2890664"/>
            <a:ext cx="11881320" cy="5109332"/>
          </a:xfrm>
          <a:prstGeom prst="rect">
            <a:avLst/>
          </a:prstGeom>
        </p:spPr>
      </p:pic>
    </p:spTree>
    <p:extLst>
      <p:ext uri="{BB962C8B-B14F-4D97-AF65-F5344CB8AC3E}">
        <p14:creationId xmlns:p14="http://schemas.microsoft.com/office/powerpoint/2010/main" val="2800036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282E-5CBF-994E-888F-41D7E3A96BF5}"/>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40A4BB62-AD66-814E-ABB7-63E6D5ABDFE9}"/>
              </a:ext>
            </a:extLst>
          </p:cNvPr>
          <p:cNvSpPr>
            <a:spLocks noGrp="1"/>
          </p:cNvSpPr>
          <p:nvPr>
            <p:ph idx="1"/>
          </p:nvPr>
        </p:nvSpPr>
        <p:spPr/>
        <p:txBody>
          <a:bodyPr/>
          <a:lstStyle/>
          <a:p>
            <a:r>
              <a:rPr lang="zh-CN" altLang="en-US" dirty="0"/>
              <a:t>通过一级缓存的合并访问</a:t>
            </a:r>
            <a:endParaRPr lang="en-US" altLang="zh-CN" dirty="0"/>
          </a:p>
          <a:p>
            <a:pPr lvl="1"/>
            <a:r>
              <a:rPr lang="zh-CN" altLang="en-US" dirty="0"/>
              <a:t>与二级缓存的合并访问相似</a:t>
            </a:r>
            <a:endParaRPr lang="en-US" altLang="zh-CN" dirty="0"/>
          </a:p>
          <a:p>
            <a:pPr lvl="1"/>
            <a:r>
              <a:rPr lang="zh-CN" altLang="en-US" dirty="0"/>
              <a:t>非对齐访问时利用率可能更低！</a:t>
            </a:r>
            <a:endParaRPr lang="en-US" altLang="zh-CN" dirty="0"/>
          </a:p>
          <a:p>
            <a:pPr lvl="2"/>
            <a:r>
              <a:rPr lang="zh-CN" altLang="en-US" dirty="0"/>
              <a:t>使用二级缓存访问时效率为</a:t>
            </a:r>
            <a:r>
              <a:rPr lang="en-US" altLang="zh-CN" dirty="0"/>
              <a:t>80%</a:t>
            </a:r>
            <a:r>
              <a:rPr lang="zh-CN" altLang="en-US" dirty="0"/>
              <a:t>（</a:t>
            </a:r>
            <a:r>
              <a:rPr lang="en-US" altLang="zh-CN" dirty="0"/>
              <a:t>4/5</a:t>
            </a:r>
            <a:r>
              <a:rPr lang="zh-CN" altLang="en-US" dirty="0"/>
              <a:t>）</a:t>
            </a:r>
            <a:endParaRPr lang="en-US" altLang="zh-CN" dirty="0"/>
          </a:p>
          <a:p>
            <a:pPr lvl="2"/>
            <a:endParaRPr lang="en-US" dirty="0"/>
          </a:p>
          <a:p>
            <a:pPr lvl="2"/>
            <a:endParaRPr lang="en-US" dirty="0"/>
          </a:p>
          <a:p>
            <a:pPr marL="1097189" lvl="2" indent="0">
              <a:buNone/>
            </a:pPr>
            <a:endParaRPr lang="en-US" dirty="0"/>
          </a:p>
          <a:p>
            <a:pPr lvl="2"/>
            <a:r>
              <a:rPr lang="zh-CN" altLang="en-US" dirty="0"/>
              <a:t>使用一级缓存访问时效率仅为</a:t>
            </a:r>
            <a:r>
              <a:rPr lang="en-US" altLang="zh-CN" dirty="0"/>
              <a:t>50%</a:t>
            </a:r>
            <a:r>
              <a:rPr lang="zh-CN" altLang="en-US" dirty="0"/>
              <a:t>（</a:t>
            </a:r>
            <a:r>
              <a:rPr lang="en-US" altLang="zh-CN" dirty="0"/>
              <a:t>1/2</a:t>
            </a:r>
            <a:r>
              <a:rPr lang="zh-CN" altLang="en-US" dirty="0"/>
              <a:t>）</a:t>
            </a:r>
            <a:endParaRPr lang="en-US" dirty="0"/>
          </a:p>
        </p:txBody>
      </p:sp>
      <p:sp>
        <p:nvSpPr>
          <p:cNvPr id="4" name="Slide Number Placeholder 3">
            <a:extLst>
              <a:ext uri="{FF2B5EF4-FFF2-40B4-BE49-F238E27FC236}">
                <a16:creationId xmlns:a16="http://schemas.microsoft.com/office/drawing/2014/main" id="{60165640-01D5-E547-B8EB-A7BAC67DCB01}"/>
              </a:ext>
            </a:extLst>
          </p:cNvPr>
          <p:cNvSpPr>
            <a:spLocks noGrp="1"/>
          </p:cNvSpPr>
          <p:nvPr>
            <p:ph type="sldNum" sz="quarter" idx="12"/>
          </p:nvPr>
        </p:nvSpPr>
        <p:spPr/>
        <p:txBody>
          <a:bodyPr/>
          <a:lstStyle/>
          <a:p>
            <a:pPr>
              <a:defRPr/>
            </a:pPr>
            <a:fld id="{CA40A734-EF3B-425E-9970-80954DDB0807}" type="slidenum">
              <a:rPr lang="zh-CN" altLang="en-US" smtClean="0"/>
              <a:pPr>
                <a:defRPr/>
              </a:pPr>
              <a:t>30</a:t>
            </a:fld>
            <a:endParaRPr lang="zh-CN" altLang="en-US" dirty="0"/>
          </a:p>
        </p:txBody>
      </p:sp>
      <p:pic>
        <p:nvPicPr>
          <p:cNvPr id="7" name="Picture 6">
            <a:extLst>
              <a:ext uri="{FF2B5EF4-FFF2-40B4-BE49-F238E27FC236}">
                <a16:creationId xmlns:a16="http://schemas.microsoft.com/office/drawing/2014/main" id="{55E2DA85-E60B-7B4A-8E99-2F3383812099}"/>
              </a:ext>
            </a:extLst>
          </p:cNvPr>
          <p:cNvPicPr>
            <a:picLocks noChangeAspect="1"/>
          </p:cNvPicPr>
          <p:nvPr/>
        </p:nvPicPr>
        <p:blipFill>
          <a:blip r:embed="rId2"/>
          <a:stretch>
            <a:fillRect/>
          </a:stretch>
        </p:blipFill>
        <p:spPr>
          <a:xfrm>
            <a:off x="3200400" y="5770984"/>
            <a:ext cx="8229600" cy="1397000"/>
          </a:xfrm>
          <a:prstGeom prst="rect">
            <a:avLst/>
          </a:prstGeom>
        </p:spPr>
      </p:pic>
      <p:pic>
        <p:nvPicPr>
          <p:cNvPr id="8" name="Picture 7">
            <a:extLst>
              <a:ext uri="{FF2B5EF4-FFF2-40B4-BE49-F238E27FC236}">
                <a16:creationId xmlns:a16="http://schemas.microsoft.com/office/drawing/2014/main" id="{C6BA2E2F-C285-A04C-8053-1C30B18D8662}"/>
              </a:ext>
            </a:extLst>
          </p:cNvPr>
          <p:cNvPicPr>
            <a:picLocks noChangeAspect="1"/>
          </p:cNvPicPr>
          <p:nvPr/>
        </p:nvPicPr>
        <p:blipFill>
          <a:blip r:embed="rId3"/>
          <a:stretch>
            <a:fillRect/>
          </a:stretch>
        </p:blipFill>
        <p:spPr>
          <a:xfrm>
            <a:off x="3190056" y="3682752"/>
            <a:ext cx="8229600" cy="1397000"/>
          </a:xfrm>
          <a:prstGeom prst="rect">
            <a:avLst/>
          </a:prstGeom>
        </p:spPr>
      </p:pic>
    </p:spTree>
    <p:extLst>
      <p:ext uri="{BB962C8B-B14F-4D97-AF65-F5344CB8AC3E}">
        <p14:creationId xmlns:p14="http://schemas.microsoft.com/office/powerpoint/2010/main" val="212290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F5B6-1BAD-1E44-B95D-CA457326E7E3}"/>
              </a:ext>
            </a:extLst>
          </p:cNvPr>
          <p:cNvSpPr>
            <a:spLocks noGrp="1"/>
          </p:cNvSpPr>
          <p:nvPr>
            <p:ph type="title"/>
          </p:nvPr>
        </p:nvSpPr>
        <p:spPr/>
        <p:txBody>
          <a:bodyPr>
            <a:normAutofit fontScale="90000"/>
          </a:bodyPr>
          <a:lstStyle/>
          <a:p>
            <a:r>
              <a:rPr lang="zh-CN" altLang="en-US" dirty="0"/>
              <a:t>优化全局内存访问</a:t>
            </a:r>
            <a:endParaRPr lang="en-US" dirty="0"/>
          </a:p>
        </p:txBody>
      </p:sp>
      <p:sp>
        <p:nvSpPr>
          <p:cNvPr id="3" name="Content Placeholder 2">
            <a:extLst>
              <a:ext uri="{FF2B5EF4-FFF2-40B4-BE49-F238E27FC236}">
                <a16:creationId xmlns:a16="http://schemas.microsoft.com/office/drawing/2014/main" id="{D2C0A49C-0A26-AE4D-9BC5-DC414E1A22FB}"/>
              </a:ext>
            </a:extLst>
          </p:cNvPr>
          <p:cNvSpPr>
            <a:spLocks noGrp="1"/>
          </p:cNvSpPr>
          <p:nvPr>
            <p:ph idx="1"/>
          </p:nvPr>
        </p:nvSpPr>
        <p:spPr/>
        <p:txBody>
          <a:bodyPr/>
          <a:lstStyle/>
          <a:p>
            <a:r>
              <a:rPr lang="en-US" altLang="zh-CN" dirty="0"/>
              <a:t>CPU</a:t>
            </a:r>
            <a:r>
              <a:rPr lang="zh-CN" altLang="en-US" dirty="0"/>
              <a:t>一级缓存和</a:t>
            </a:r>
            <a:r>
              <a:rPr lang="en-US" altLang="zh-CN" dirty="0"/>
              <a:t>GPU</a:t>
            </a:r>
            <a:r>
              <a:rPr lang="zh-CN" altLang="en-US" dirty="0"/>
              <a:t>一级缓存的差异</a:t>
            </a:r>
            <a:endParaRPr lang="en-US" altLang="zh-CN" dirty="0"/>
          </a:p>
          <a:p>
            <a:pPr lvl="1"/>
            <a:r>
              <a:rPr lang="en-US" altLang="zh-CN" dirty="0"/>
              <a:t>CPU</a:t>
            </a:r>
            <a:r>
              <a:rPr lang="zh-CN" altLang="en-US" dirty="0"/>
              <a:t>一级缓存优化时间和空间局部性</a:t>
            </a:r>
            <a:endParaRPr lang="en-US" altLang="zh-CN" dirty="0"/>
          </a:p>
          <a:p>
            <a:pPr lvl="1"/>
            <a:r>
              <a:rPr lang="en-US" altLang="zh-CN" dirty="0"/>
              <a:t>GPU</a:t>
            </a:r>
            <a:r>
              <a:rPr lang="zh-CN" altLang="en-US" dirty="0"/>
              <a:t>一级缓存只优化空间局部性</a:t>
            </a:r>
            <a:endParaRPr lang="en-US" altLang="zh-CN" dirty="0"/>
          </a:p>
          <a:p>
            <a:pPr lvl="2"/>
            <a:r>
              <a:rPr lang="zh-CN" altLang="en-US" dirty="0"/>
              <a:t>频繁访问一个一级缓存中的内存位置不会增加数据留在缓存中的概率</a:t>
            </a:r>
            <a:endParaRPr lang="en-US" altLang="zh-CN" dirty="0"/>
          </a:p>
          <a:p>
            <a:r>
              <a:rPr lang="zh-CN" altLang="en-US" dirty="0"/>
              <a:t>全局内存写入</a:t>
            </a:r>
            <a:endParaRPr lang="en-US" altLang="zh-CN" dirty="0"/>
          </a:p>
          <a:p>
            <a:pPr lvl="1"/>
            <a:r>
              <a:rPr lang="zh-CN" altLang="en-US" dirty="0"/>
              <a:t>写入只能通过二级缓存进行</a:t>
            </a:r>
            <a:endParaRPr lang="en-US" altLang="zh-CN" dirty="0"/>
          </a:p>
          <a:p>
            <a:pPr lvl="2"/>
            <a:r>
              <a:rPr lang="zh-CN" altLang="en-US" dirty="0"/>
              <a:t>在</a:t>
            </a:r>
            <a:r>
              <a:rPr lang="en-US" altLang="zh-CN" dirty="0"/>
              <a:t>32</a:t>
            </a:r>
            <a:r>
              <a:rPr lang="zh-CN" altLang="en-US" dirty="0"/>
              <a:t>个字节段的粒度上执行</a:t>
            </a:r>
            <a:endParaRPr lang="en-US" altLang="zh-CN" dirty="0"/>
          </a:p>
          <a:p>
            <a:pPr lvl="2"/>
            <a:r>
              <a:rPr lang="zh-CN" altLang="en-US" dirty="0"/>
              <a:t>内存事务可被分为一段（</a:t>
            </a:r>
            <a:r>
              <a:rPr lang="en-US" altLang="zh-CN" dirty="0"/>
              <a:t>32B</a:t>
            </a:r>
            <a:r>
              <a:rPr lang="zh-CN" altLang="en-US" dirty="0"/>
              <a:t>）二段（</a:t>
            </a:r>
            <a:r>
              <a:rPr lang="en-US" altLang="zh-CN" dirty="0"/>
              <a:t>64B</a:t>
            </a:r>
            <a:r>
              <a:rPr lang="zh-CN" altLang="en-US" dirty="0"/>
              <a:t>）或四段（</a:t>
            </a:r>
            <a:r>
              <a:rPr lang="en-US" altLang="zh-CN" dirty="0"/>
              <a:t>128B</a:t>
            </a:r>
            <a:r>
              <a:rPr lang="zh-CN" altLang="en-US" dirty="0"/>
              <a:t>）执行</a:t>
            </a:r>
            <a:endParaRPr lang="en-US" altLang="zh-CN" dirty="0"/>
          </a:p>
          <a:p>
            <a:pPr lvl="2"/>
            <a:r>
              <a:rPr lang="zh-CN" altLang="en-US" dirty="0"/>
              <a:t>执行一个二段事务效率优于两个一段事务</a:t>
            </a:r>
            <a:endParaRPr lang="en-US" altLang="zh-CN" dirty="0"/>
          </a:p>
        </p:txBody>
      </p:sp>
      <p:sp>
        <p:nvSpPr>
          <p:cNvPr id="4" name="Slide Number Placeholder 3">
            <a:extLst>
              <a:ext uri="{FF2B5EF4-FFF2-40B4-BE49-F238E27FC236}">
                <a16:creationId xmlns:a16="http://schemas.microsoft.com/office/drawing/2014/main" id="{C6FB1BF8-6B08-2F4A-AF59-02DBD35C6FF9}"/>
              </a:ext>
            </a:extLst>
          </p:cNvPr>
          <p:cNvSpPr>
            <a:spLocks noGrp="1"/>
          </p:cNvSpPr>
          <p:nvPr>
            <p:ph type="sldNum" sz="quarter" idx="12"/>
          </p:nvPr>
        </p:nvSpPr>
        <p:spPr/>
        <p:txBody>
          <a:bodyPr/>
          <a:lstStyle/>
          <a:p>
            <a:pPr>
              <a:defRPr/>
            </a:pPr>
            <a:fld id="{CA40A734-EF3B-425E-9970-80954DDB0807}" type="slidenum">
              <a:rPr lang="zh-CN" altLang="en-US" smtClean="0"/>
              <a:pPr>
                <a:defRPr/>
              </a:pPr>
              <a:t>31</a:t>
            </a:fld>
            <a:endParaRPr lang="zh-CN" altLang="en-US"/>
          </a:p>
        </p:txBody>
      </p:sp>
    </p:spTree>
    <p:extLst>
      <p:ext uri="{BB962C8B-B14F-4D97-AF65-F5344CB8AC3E}">
        <p14:creationId xmlns:p14="http://schemas.microsoft.com/office/powerpoint/2010/main" val="3072787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zh-CN" altLang="en-US" sz="4400" dirty="0"/>
              <a:t>课程提纲</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zh-CN" altLang="en-US" dirty="0"/>
              <a:t>优化全局内存访问</a:t>
            </a:r>
            <a:endParaRPr lang="en-US" altLang="zh-CN" dirty="0"/>
          </a:p>
          <a:p>
            <a:r>
              <a:rPr lang="zh-CN" altLang="en-US" dirty="0">
                <a:solidFill>
                  <a:srgbClr val="C00000"/>
                </a:solidFill>
              </a:rPr>
              <a:t>其他优化方法</a:t>
            </a:r>
            <a:endParaRPr lang="en-US" altLang="zh-CN" dirty="0">
              <a:solidFill>
                <a:srgbClr val="C00000"/>
              </a:solidFill>
            </a:endParaRPr>
          </a:p>
          <a:p>
            <a:r>
              <a:rPr lang="zh-CN" altLang="en-US" dirty="0"/>
              <a:t>优化实例</a:t>
            </a:r>
            <a:endParaRPr lang="zh-CN" altLang="en-US" dirty="0">
              <a:solidFill>
                <a:srgbClr val="C00000"/>
              </a:solidFill>
            </a:endParaRP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32</a:t>
            </a:fld>
            <a:endParaRPr lang="zh-CN" altLang="en-US"/>
          </a:p>
        </p:txBody>
      </p:sp>
    </p:spTree>
    <p:extLst>
      <p:ext uri="{BB962C8B-B14F-4D97-AF65-F5344CB8AC3E}">
        <p14:creationId xmlns:p14="http://schemas.microsoft.com/office/powerpoint/2010/main" val="483070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F5B6-1BAD-1E44-B95D-CA457326E7E3}"/>
              </a:ext>
            </a:extLst>
          </p:cNvPr>
          <p:cNvSpPr>
            <a:spLocks noGrp="1"/>
          </p:cNvSpPr>
          <p:nvPr>
            <p:ph type="title"/>
          </p:nvPr>
        </p:nvSpPr>
        <p:spPr/>
        <p:txBody>
          <a:bodyPr>
            <a:normAutofit fontScale="90000"/>
          </a:bodyPr>
          <a:lstStyle/>
          <a:p>
            <a:r>
              <a:rPr lang="zh-CN" altLang="en-US" dirty="0"/>
              <a:t>优化占用率</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0A49C-0A26-AE4D-9BC5-DC414E1A22FB}"/>
                  </a:ext>
                </a:extLst>
              </p:cNvPr>
              <p:cNvSpPr>
                <a:spLocks noGrp="1"/>
              </p:cNvSpPr>
              <p:nvPr>
                <p:ph idx="1"/>
              </p:nvPr>
            </p:nvSpPr>
            <p:spPr/>
            <p:txBody>
              <a:bodyPr/>
              <a:lstStyle/>
              <a:p>
                <a:r>
                  <a:rPr lang="zh-CN" altLang="en-US" dirty="0"/>
                  <a:t>占用率（</a:t>
                </a:r>
                <a:r>
                  <a:rPr lang="en-US" altLang="zh-CN" dirty="0"/>
                  <a:t>Occupancy</a:t>
                </a:r>
                <a:r>
                  <a:rPr lang="zh-CN" altLang="en-US" dirty="0"/>
                  <a:t>）</a:t>
                </a:r>
                <a:endParaRPr lang="en-US" altLang="zh-CN" dirty="0"/>
              </a:p>
              <a:p>
                <a:pPr lvl="1"/>
                <a:r>
                  <a:rPr lang="zh-CN" altLang="en-US" dirty="0"/>
                  <a:t>表明</a:t>
                </a:r>
                <a:r>
                  <a:rPr lang="en-US" altLang="zh-CN" dirty="0"/>
                  <a:t>SM</a:t>
                </a:r>
                <a:r>
                  <a:rPr lang="zh-CN" altLang="en-US" dirty="0"/>
                  <a:t>的使用状况：</a:t>
                </a:r>
                <a:endParaRPr lang="en-US" altLang="zh-CN" dirty="0"/>
              </a:p>
              <a:p>
                <a:pPr lvl="2"/>
                <a14:m>
                  <m:oMath xmlns:m="http://schemas.openxmlformats.org/officeDocument/2006/math">
                    <m:r>
                      <a:rPr lang="zh-CN" altLang="en-US" i="1" dirty="0">
                        <a:latin typeface="Cambria Math" panose="02040503050406030204" pitchFamily="18" charset="0"/>
                      </a:rPr>
                      <m:t>占用率</m:t>
                    </m:r>
                    <m:r>
                      <a:rPr lang="en-US" altLang="zh-CN" b="0" i="1" dirty="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活跃</m:t>
                        </m:r>
                        <m:r>
                          <a:rPr lang="zh-CN" altLang="en-US" i="1" smtClean="0">
                            <a:latin typeface="Cambria Math" panose="02040503050406030204" pitchFamily="18" charset="0"/>
                          </a:rPr>
                          <m:t>线程束</m:t>
                        </m:r>
                        <m:r>
                          <a:rPr lang="zh-CN" altLang="en-US" i="1">
                            <a:latin typeface="Cambria Math" panose="02040503050406030204" pitchFamily="18" charset="0"/>
                          </a:rPr>
                          <m:t>数量</m:t>
                        </m:r>
                      </m:num>
                      <m:den>
                        <m:r>
                          <a:rPr lang="zh-CN" altLang="en-US" i="1">
                            <a:latin typeface="Cambria Math" panose="02040503050406030204" pitchFamily="18" charset="0"/>
                          </a:rPr>
                          <m:t>最大</m:t>
                        </m:r>
                        <m:r>
                          <a:rPr lang="zh-CN" altLang="en-US" i="1" smtClean="0">
                            <a:latin typeface="Cambria Math" panose="02040503050406030204" pitchFamily="18" charset="0"/>
                          </a:rPr>
                          <m:t>活跃</m:t>
                        </m:r>
                        <m:r>
                          <a:rPr lang="zh-CN" altLang="en-US" i="1">
                            <a:latin typeface="Cambria Math" panose="02040503050406030204" pitchFamily="18" charset="0"/>
                          </a:rPr>
                          <m:t>线程束</m:t>
                        </m:r>
                        <m:r>
                          <a:rPr lang="zh-CN" altLang="en-US" i="1" smtClean="0">
                            <a:latin typeface="Cambria Math" panose="02040503050406030204" pitchFamily="18" charset="0"/>
                          </a:rPr>
                          <m:t>数量</m:t>
                        </m:r>
                      </m:den>
                    </m:f>
                  </m:oMath>
                </a14:m>
                <a:endParaRPr lang="en-US" altLang="zh-CN" dirty="0"/>
              </a:p>
              <a:p>
                <a:pPr lvl="1"/>
                <a:r>
                  <a:rPr lang="zh-CN" altLang="en-US" dirty="0"/>
                  <a:t>占用率受以下因素影响</a:t>
                </a:r>
                <a:endParaRPr lang="en-US" altLang="zh-CN" dirty="0"/>
              </a:p>
              <a:p>
                <a:pPr lvl="2"/>
                <a:r>
                  <a:rPr lang="zh-CN" altLang="en-US" dirty="0"/>
                  <a:t>寄存器数量、共享内存使用量、</a:t>
                </a:r>
                <a:r>
                  <a:rPr lang="en-US" altLang="zh-CN" dirty="0"/>
                  <a:t>block</a:t>
                </a:r>
                <a:r>
                  <a:rPr lang="zh-CN" altLang="en-US" dirty="0"/>
                  <a:t>中的线程数限制</a:t>
                </a:r>
                <a:endParaRPr lang="en-US" altLang="zh-CN" dirty="0"/>
              </a:p>
              <a:p>
                <a:pPr lvl="1"/>
                <a:r>
                  <a:rPr lang="zh-CN" altLang="en-US" dirty="0"/>
                  <a:t>增加占用率的影响</a:t>
                </a:r>
                <a:endParaRPr lang="en-US" altLang="zh-CN" dirty="0"/>
              </a:p>
              <a:p>
                <a:pPr lvl="2"/>
                <a:r>
                  <a:rPr lang="zh-CN" altLang="en-US" dirty="0"/>
                  <a:t>好处：掩盖存储器延迟</a:t>
                </a:r>
                <a:endParaRPr lang="en-US" altLang="zh-CN" dirty="0"/>
              </a:p>
              <a:p>
                <a:pPr lvl="3"/>
                <a:r>
                  <a:rPr lang="zh-CN" altLang="en-US" dirty="0"/>
                  <a:t>线程等待全局内存载入数据时，切换到其他</a:t>
                </a:r>
                <a:r>
                  <a:rPr lang="en-US" altLang="zh-CN" dirty="0"/>
                  <a:t>warp</a:t>
                </a:r>
                <a:r>
                  <a:rPr lang="zh-CN" altLang="en-US" dirty="0"/>
                  <a:t>是隐藏延时和保持</a:t>
                </a:r>
                <a:r>
                  <a:rPr lang="en-US" altLang="zh-CN" dirty="0"/>
                  <a:t>GPU</a:t>
                </a:r>
                <a:r>
                  <a:rPr lang="zh-CN" altLang="en-US" dirty="0"/>
                  <a:t>运转的有效办法</a:t>
                </a:r>
                <a:endParaRPr lang="en-US" altLang="zh-CN" dirty="0"/>
              </a:p>
              <a:p>
                <a:pPr lvl="2"/>
                <a:r>
                  <a:rPr lang="zh-CN" altLang="en-US" dirty="0"/>
                  <a:t>缺点：为增加占用率减小共享内存、寄存器可能导致缓存效率降低</a:t>
                </a:r>
                <a:endParaRPr lang="en-US" altLang="zh-CN" dirty="0"/>
              </a:p>
              <a:p>
                <a:pPr lvl="2"/>
                <a:r>
                  <a:rPr lang="zh-CN" altLang="en-US" dirty="0"/>
                  <a:t>应在占用率及分配资源间寻找平衡</a:t>
                </a:r>
                <a:endParaRPr lang="en-US" altLang="zh-CN" dirty="0"/>
              </a:p>
            </p:txBody>
          </p:sp>
        </mc:Choice>
        <mc:Fallback xmlns="">
          <p:sp>
            <p:nvSpPr>
              <p:cNvPr id="3" name="Content Placeholder 2">
                <a:extLst>
                  <a:ext uri="{FF2B5EF4-FFF2-40B4-BE49-F238E27FC236}">
                    <a16:creationId xmlns:a16="http://schemas.microsoft.com/office/drawing/2014/main" id="{D2C0A49C-0A26-AE4D-9BC5-DC414E1A22FB}"/>
                  </a:ext>
                </a:extLst>
              </p:cNvPr>
              <p:cNvSpPr>
                <a:spLocks noGrp="1" noRot="1" noChangeAspect="1" noMove="1" noResize="1" noEditPoints="1" noAdjustHandles="1" noChangeArrowheads="1" noChangeShapeType="1" noTextEdit="1"/>
              </p:cNvSpPr>
              <p:nvPr>
                <p:ph idx="1"/>
              </p:nvPr>
            </p:nvSpPr>
            <p:spPr>
              <a:blipFill>
                <a:blip r:embed="rId2"/>
                <a:stretch>
                  <a:fillRect t="-2070" b="-78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6FB1BF8-6B08-2F4A-AF59-02DBD35C6FF9}"/>
              </a:ext>
            </a:extLst>
          </p:cNvPr>
          <p:cNvSpPr>
            <a:spLocks noGrp="1"/>
          </p:cNvSpPr>
          <p:nvPr>
            <p:ph type="sldNum" sz="quarter" idx="12"/>
          </p:nvPr>
        </p:nvSpPr>
        <p:spPr/>
        <p:txBody>
          <a:bodyPr/>
          <a:lstStyle/>
          <a:p>
            <a:pPr>
              <a:defRPr/>
            </a:pPr>
            <a:fld id="{CA40A734-EF3B-425E-9970-80954DDB0807}" type="slidenum">
              <a:rPr lang="zh-CN" altLang="en-US" smtClean="0"/>
              <a:pPr>
                <a:defRPr/>
              </a:pPr>
              <a:t>33</a:t>
            </a:fld>
            <a:endParaRPr lang="zh-CN" altLang="en-US"/>
          </a:p>
        </p:txBody>
      </p:sp>
    </p:spTree>
    <p:extLst>
      <p:ext uri="{BB962C8B-B14F-4D97-AF65-F5344CB8AC3E}">
        <p14:creationId xmlns:p14="http://schemas.microsoft.com/office/powerpoint/2010/main" val="1569012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F5B6-1BAD-1E44-B95D-CA457326E7E3}"/>
              </a:ext>
            </a:extLst>
          </p:cNvPr>
          <p:cNvSpPr>
            <a:spLocks noGrp="1"/>
          </p:cNvSpPr>
          <p:nvPr>
            <p:ph type="title"/>
          </p:nvPr>
        </p:nvSpPr>
        <p:spPr/>
        <p:txBody>
          <a:bodyPr>
            <a:normAutofit fontScale="90000"/>
          </a:bodyPr>
          <a:lstStyle/>
          <a:p>
            <a:r>
              <a:rPr lang="zh-CN" altLang="en-US" dirty="0"/>
              <a:t>优化占用率</a:t>
            </a:r>
            <a:endParaRPr lang="en-US" dirty="0"/>
          </a:p>
        </p:txBody>
      </p:sp>
      <p:sp>
        <p:nvSpPr>
          <p:cNvPr id="3" name="Content Placeholder 2">
            <a:extLst>
              <a:ext uri="{FF2B5EF4-FFF2-40B4-BE49-F238E27FC236}">
                <a16:creationId xmlns:a16="http://schemas.microsoft.com/office/drawing/2014/main" id="{D2C0A49C-0A26-AE4D-9BC5-DC414E1A22FB}"/>
              </a:ext>
            </a:extLst>
          </p:cNvPr>
          <p:cNvSpPr>
            <a:spLocks noGrp="1"/>
          </p:cNvSpPr>
          <p:nvPr>
            <p:ph idx="1"/>
          </p:nvPr>
        </p:nvSpPr>
        <p:spPr/>
        <p:txBody>
          <a:bodyPr/>
          <a:lstStyle/>
          <a:p>
            <a:r>
              <a:rPr lang="zh-CN" altLang="en-US" dirty="0"/>
              <a:t>占用率（</a:t>
            </a:r>
            <a:r>
              <a:rPr lang="en-US" altLang="zh-CN" dirty="0"/>
              <a:t>Occupancy</a:t>
            </a:r>
            <a:r>
              <a:rPr lang="zh-CN" altLang="en-US" dirty="0"/>
              <a:t>）</a:t>
            </a:r>
            <a:endParaRPr lang="en-US" altLang="zh-CN" dirty="0"/>
          </a:p>
          <a:p>
            <a:pPr lvl="1"/>
            <a:r>
              <a:rPr lang="zh-CN" altLang="en-US" dirty="0"/>
              <a:t>优化占用率的原则</a:t>
            </a:r>
            <a:endParaRPr lang="en-US" altLang="zh-CN" dirty="0"/>
          </a:p>
          <a:p>
            <a:pPr lvl="2"/>
            <a:r>
              <a:rPr lang="zh-CN" altLang="en-US" dirty="0"/>
              <a:t>基本的方式：每个</a:t>
            </a:r>
            <a:r>
              <a:rPr lang="en-US" altLang="zh-CN" dirty="0"/>
              <a:t>SM</a:t>
            </a:r>
            <a:r>
              <a:rPr lang="zh-CN" altLang="en-US" dirty="0"/>
              <a:t>至少有一个线程块可以执行</a:t>
            </a:r>
            <a:endParaRPr lang="en-US" altLang="zh-CN" dirty="0"/>
          </a:p>
          <a:p>
            <a:pPr lvl="2"/>
            <a:r>
              <a:rPr lang="zh-CN" altLang="en-US" dirty="0"/>
              <a:t>更优的方式：每个</a:t>
            </a:r>
            <a:r>
              <a:rPr lang="en-US" altLang="zh-CN" dirty="0"/>
              <a:t>SM</a:t>
            </a:r>
            <a:r>
              <a:rPr lang="zh-CN" altLang="en-US" dirty="0"/>
              <a:t>有多个线程块可以执行</a:t>
            </a:r>
            <a:endParaRPr lang="en-US" altLang="zh-CN" dirty="0"/>
          </a:p>
          <a:p>
            <a:pPr lvl="2"/>
            <a:r>
              <a:rPr lang="zh-CN" altLang="en-US" dirty="0"/>
              <a:t>每个线程块占用</a:t>
            </a:r>
            <a:r>
              <a:rPr lang="en-US" altLang="zh-CN" dirty="0"/>
              <a:t>SM</a:t>
            </a:r>
            <a:r>
              <a:rPr lang="zh-CN" altLang="en-US" dirty="0"/>
              <a:t>资源不宜过高（最好是一半以下）</a:t>
            </a:r>
            <a:endParaRPr lang="en-US" altLang="zh-CN" dirty="0"/>
          </a:p>
          <a:p>
            <a:pPr lvl="3"/>
            <a:r>
              <a:rPr lang="zh-CN" altLang="en-US" dirty="0"/>
              <a:t>寄存器、共享内存等</a:t>
            </a:r>
            <a:endParaRPr lang="en-US" altLang="zh-CN" dirty="0"/>
          </a:p>
          <a:p>
            <a:pPr lvl="3"/>
            <a:r>
              <a:rPr lang="zh-CN" altLang="en-US" dirty="0"/>
              <a:t>允许线程块在</a:t>
            </a:r>
            <a:r>
              <a:rPr lang="en-US" altLang="zh-CN" dirty="0"/>
              <a:t>SM</a:t>
            </a:r>
            <a:r>
              <a:rPr lang="zh-CN" altLang="en-US" dirty="0"/>
              <a:t>上并发运行</a:t>
            </a:r>
            <a:endParaRPr lang="en-US" altLang="zh-CN" dirty="0"/>
          </a:p>
          <a:p>
            <a:pPr lvl="4"/>
            <a:r>
              <a:rPr lang="zh-CN" altLang="en-US" dirty="0"/>
              <a:t>减小所有线程共同等待</a:t>
            </a:r>
            <a:r>
              <a:rPr lang="en-US" altLang="zh-CN" dirty="0">
                <a:latin typeface="Menlo" panose="020B0609030804020204" pitchFamily="49" charset="0"/>
                <a:ea typeface="Menlo" panose="020B0609030804020204" pitchFamily="49" charset="0"/>
                <a:cs typeface="Menlo" panose="020B0609030804020204" pitchFamily="49" charset="0"/>
              </a:rPr>
              <a:t>__</a:t>
            </a:r>
            <a:r>
              <a:rPr lang="en-US" altLang="zh-CN" dirty="0" err="1">
                <a:solidFill>
                  <a:srgbClr val="C00000"/>
                </a:solidFill>
                <a:latin typeface="Menlo" panose="020B0609030804020204" pitchFamily="49" charset="0"/>
                <a:ea typeface="Menlo" panose="020B0609030804020204" pitchFamily="49" charset="0"/>
                <a:cs typeface="Menlo" panose="020B0609030804020204" pitchFamily="49" charset="0"/>
              </a:rPr>
              <a:t>syncthreads</a:t>
            </a:r>
            <a:r>
              <a:rPr lang="en-US" altLang="zh-CN" dirty="0">
                <a:latin typeface="Menlo" panose="020B0609030804020204" pitchFamily="49" charset="0"/>
                <a:ea typeface="Menlo" panose="020B0609030804020204" pitchFamily="49" charset="0"/>
                <a:cs typeface="Menlo" panose="020B0609030804020204" pitchFamily="49" charset="0"/>
              </a:rPr>
              <a:t>()</a:t>
            </a:r>
            <a:r>
              <a:rPr lang="zh-CN" altLang="en-US" dirty="0"/>
              <a:t>的概率</a:t>
            </a:r>
            <a:endParaRPr lang="en-US" altLang="zh-CN" dirty="0"/>
          </a:p>
          <a:p>
            <a:pPr lvl="2"/>
            <a:r>
              <a:rPr lang="zh-CN" altLang="en-US" dirty="0"/>
              <a:t>线程块内线程数量应该是</a:t>
            </a:r>
            <a:r>
              <a:rPr lang="en-US" altLang="zh-CN" dirty="0"/>
              <a:t>warp</a:t>
            </a:r>
            <a:r>
              <a:rPr lang="zh-CN" altLang="en-US" dirty="0"/>
              <a:t> </a:t>
            </a:r>
            <a:r>
              <a:rPr lang="en-US" altLang="zh-CN" dirty="0"/>
              <a:t>size</a:t>
            </a:r>
            <a:r>
              <a:rPr lang="zh-CN" altLang="en-US" dirty="0"/>
              <a:t>（</a:t>
            </a:r>
            <a:r>
              <a:rPr lang="en-US" altLang="zh-CN" dirty="0"/>
              <a:t>32</a:t>
            </a:r>
            <a:r>
              <a:rPr lang="zh-CN" altLang="en-US" dirty="0"/>
              <a:t>）的整数倍</a:t>
            </a:r>
            <a:endParaRPr lang="en-US" altLang="zh-CN" dirty="0"/>
          </a:p>
          <a:p>
            <a:pPr lvl="3"/>
            <a:r>
              <a:rPr lang="zh-CN" altLang="en-US" dirty="0"/>
              <a:t>避免出现</a:t>
            </a:r>
            <a:r>
              <a:rPr lang="en-US" altLang="zh-CN" dirty="0"/>
              <a:t>under-populated</a:t>
            </a:r>
            <a:r>
              <a:rPr lang="zh-CN" altLang="en-US" dirty="0"/>
              <a:t> </a:t>
            </a:r>
            <a:r>
              <a:rPr lang="en-US" altLang="zh-CN" dirty="0"/>
              <a:t>warps</a:t>
            </a:r>
          </a:p>
        </p:txBody>
      </p:sp>
      <p:sp>
        <p:nvSpPr>
          <p:cNvPr id="4" name="Slide Number Placeholder 3">
            <a:extLst>
              <a:ext uri="{FF2B5EF4-FFF2-40B4-BE49-F238E27FC236}">
                <a16:creationId xmlns:a16="http://schemas.microsoft.com/office/drawing/2014/main" id="{C6FB1BF8-6B08-2F4A-AF59-02DBD35C6FF9}"/>
              </a:ext>
            </a:extLst>
          </p:cNvPr>
          <p:cNvSpPr>
            <a:spLocks noGrp="1"/>
          </p:cNvSpPr>
          <p:nvPr>
            <p:ph type="sldNum" sz="quarter" idx="12"/>
          </p:nvPr>
        </p:nvSpPr>
        <p:spPr/>
        <p:txBody>
          <a:bodyPr/>
          <a:lstStyle/>
          <a:p>
            <a:pPr>
              <a:defRPr/>
            </a:pPr>
            <a:fld id="{CA40A734-EF3B-425E-9970-80954DDB0807}" type="slidenum">
              <a:rPr lang="zh-CN" altLang="en-US" smtClean="0"/>
              <a:pPr>
                <a:defRPr/>
              </a:pPr>
              <a:t>34</a:t>
            </a:fld>
            <a:endParaRPr lang="zh-CN" altLang="en-US" dirty="0"/>
          </a:p>
        </p:txBody>
      </p:sp>
    </p:spTree>
    <p:extLst>
      <p:ext uri="{BB962C8B-B14F-4D97-AF65-F5344CB8AC3E}">
        <p14:creationId xmlns:p14="http://schemas.microsoft.com/office/powerpoint/2010/main" val="357082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F5B6-1BAD-1E44-B95D-CA457326E7E3}"/>
              </a:ext>
            </a:extLst>
          </p:cNvPr>
          <p:cNvSpPr>
            <a:spLocks noGrp="1"/>
          </p:cNvSpPr>
          <p:nvPr>
            <p:ph type="title"/>
          </p:nvPr>
        </p:nvSpPr>
        <p:spPr/>
        <p:txBody>
          <a:bodyPr>
            <a:normAutofit fontScale="90000"/>
          </a:bodyPr>
          <a:lstStyle/>
          <a:p>
            <a:r>
              <a:rPr lang="zh-CN" altLang="en-US" dirty="0"/>
              <a:t>优化占用率</a:t>
            </a:r>
            <a:endParaRPr lang="en-US" dirty="0"/>
          </a:p>
        </p:txBody>
      </p:sp>
      <p:sp>
        <p:nvSpPr>
          <p:cNvPr id="3" name="Content Placeholder 2">
            <a:extLst>
              <a:ext uri="{FF2B5EF4-FFF2-40B4-BE49-F238E27FC236}">
                <a16:creationId xmlns:a16="http://schemas.microsoft.com/office/drawing/2014/main" id="{D2C0A49C-0A26-AE4D-9BC5-DC414E1A22FB}"/>
              </a:ext>
            </a:extLst>
          </p:cNvPr>
          <p:cNvSpPr>
            <a:spLocks noGrp="1"/>
          </p:cNvSpPr>
          <p:nvPr>
            <p:ph idx="1"/>
          </p:nvPr>
        </p:nvSpPr>
        <p:spPr/>
        <p:txBody>
          <a:bodyPr/>
          <a:lstStyle/>
          <a:p>
            <a:r>
              <a:rPr lang="zh-CN" altLang="en-US" dirty="0"/>
              <a:t>计算占用率</a:t>
            </a:r>
            <a:endParaRPr lang="en-US" altLang="zh-CN" dirty="0"/>
          </a:p>
          <a:p>
            <a:pPr lvl="1"/>
            <a:r>
              <a:rPr lang="en-US" altLang="zh-CN" dirty="0"/>
              <a:t>NVIDIA</a:t>
            </a:r>
            <a:r>
              <a:rPr lang="zh-CN" altLang="en-US" dirty="0"/>
              <a:t>官方计算器（支持至计算能力</a:t>
            </a:r>
            <a:r>
              <a:rPr lang="en-US" altLang="zh-CN" dirty="0"/>
              <a:t>6.2)</a:t>
            </a:r>
          </a:p>
          <a:p>
            <a:pPr lvl="2"/>
            <a:r>
              <a:rPr lang="en-US" altLang="zh-CN" dirty="0">
                <a:hlinkClick r:id="rId2"/>
              </a:rPr>
              <a:t>http://developer.download.nvidia.com/compute/cuda/CUDA_Occupancy_calculator.xls</a:t>
            </a:r>
            <a:endParaRPr lang="en-US" altLang="zh-CN" dirty="0"/>
          </a:p>
          <a:p>
            <a:pPr lvl="2"/>
            <a:r>
              <a:rPr lang="zh-CN" altLang="en-US" dirty="0"/>
              <a:t>输入：计算能力、共享内存大小、全局内存缓存模式（</a:t>
            </a:r>
            <a:r>
              <a:rPr lang="en-US" altLang="zh-CN" dirty="0"/>
              <a:t>L1/L2)</a:t>
            </a:r>
            <a:r>
              <a:rPr lang="zh-CN" altLang="en-US" dirty="0"/>
              <a:t>，每个</a:t>
            </a:r>
            <a:r>
              <a:rPr lang="en-US" altLang="zh-CN" dirty="0"/>
              <a:t>block</a:t>
            </a:r>
            <a:r>
              <a:rPr lang="zh-CN" altLang="en-US" dirty="0"/>
              <a:t>中的线程数、每个线程的寄存器数目、每个线程块的共享内存大小</a:t>
            </a:r>
            <a:endParaRPr lang="en-US" altLang="zh-CN" dirty="0"/>
          </a:p>
        </p:txBody>
      </p:sp>
      <p:sp>
        <p:nvSpPr>
          <p:cNvPr id="4" name="Slide Number Placeholder 3">
            <a:extLst>
              <a:ext uri="{FF2B5EF4-FFF2-40B4-BE49-F238E27FC236}">
                <a16:creationId xmlns:a16="http://schemas.microsoft.com/office/drawing/2014/main" id="{C6FB1BF8-6B08-2F4A-AF59-02DBD35C6FF9}"/>
              </a:ext>
            </a:extLst>
          </p:cNvPr>
          <p:cNvSpPr>
            <a:spLocks noGrp="1"/>
          </p:cNvSpPr>
          <p:nvPr>
            <p:ph type="sldNum" sz="quarter" idx="12"/>
          </p:nvPr>
        </p:nvSpPr>
        <p:spPr/>
        <p:txBody>
          <a:bodyPr/>
          <a:lstStyle/>
          <a:p>
            <a:pPr>
              <a:defRPr/>
            </a:pPr>
            <a:fld id="{CA40A734-EF3B-425E-9970-80954DDB0807}" type="slidenum">
              <a:rPr lang="zh-CN" altLang="en-US" smtClean="0"/>
              <a:pPr>
                <a:defRPr/>
              </a:pPr>
              <a:t>35</a:t>
            </a:fld>
            <a:endParaRPr lang="zh-CN" altLang="en-US"/>
          </a:p>
        </p:txBody>
      </p:sp>
      <p:pic>
        <p:nvPicPr>
          <p:cNvPr id="5" name="Picture 4">
            <a:extLst>
              <a:ext uri="{FF2B5EF4-FFF2-40B4-BE49-F238E27FC236}">
                <a16:creationId xmlns:a16="http://schemas.microsoft.com/office/drawing/2014/main" id="{F47CBB96-76FD-0148-AB9A-6FD84D57E8F3}"/>
              </a:ext>
            </a:extLst>
          </p:cNvPr>
          <p:cNvPicPr>
            <a:picLocks noChangeAspect="1"/>
          </p:cNvPicPr>
          <p:nvPr/>
        </p:nvPicPr>
        <p:blipFill>
          <a:blip r:embed="rId3"/>
          <a:stretch>
            <a:fillRect/>
          </a:stretch>
        </p:blipFill>
        <p:spPr>
          <a:xfrm>
            <a:off x="254000" y="4762872"/>
            <a:ext cx="14122400" cy="2794000"/>
          </a:xfrm>
          <a:prstGeom prst="rect">
            <a:avLst/>
          </a:prstGeom>
        </p:spPr>
      </p:pic>
    </p:spTree>
    <p:extLst>
      <p:ext uri="{BB962C8B-B14F-4D97-AF65-F5344CB8AC3E}">
        <p14:creationId xmlns:p14="http://schemas.microsoft.com/office/powerpoint/2010/main" val="2350059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F5B6-1BAD-1E44-B95D-CA457326E7E3}"/>
              </a:ext>
            </a:extLst>
          </p:cNvPr>
          <p:cNvSpPr>
            <a:spLocks noGrp="1"/>
          </p:cNvSpPr>
          <p:nvPr>
            <p:ph type="title"/>
          </p:nvPr>
        </p:nvSpPr>
        <p:spPr>
          <a:xfrm>
            <a:off x="2130624" y="82352"/>
            <a:ext cx="9433048" cy="848060"/>
          </a:xfrm>
        </p:spPr>
        <p:txBody>
          <a:bodyPr>
            <a:normAutofit fontScale="90000"/>
          </a:bodyPr>
          <a:lstStyle/>
          <a:p>
            <a:r>
              <a:rPr lang="zh-CN" altLang="en-US" dirty="0"/>
              <a:t>优化占用率</a:t>
            </a:r>
            <a:endParaRPr lang="en-US" dirty="0"/>
          </a:p>
        </p:txBody>
      </p:sp>
      <p:sp>
        <p:nvSpPr>
          <p:cNvPr id="3" name="Content Placeholder 2">
            <a:extLst>
              <a:ext uri="{FF2B5EF4-FFF2-40B4-BE49-F238E27FC236}">
                <a16:creationId xmlns:a16="http://schemas.microsoft.com/office/drawing/2014/main" id="{D2C0A49C-0A26-AE4D-9BC5-DC414E1A22FB}"/>
              </a:ext>
            </a:extLst>
          </p:cNvPr>
          <p:cNvSpPr>
            <a:spLocks noGrp="1"/>
          </p:cNvSpPr>
          <p:nvPr>
            <p:ph idx="1"/>
          </p:nvPr>
        </p:nvSpPr>
        <p:spPr>
          <a:xfrm>
            <a:off x="731520" y="1234481"/>
            <a:ext cx="13167360" cy="6116918"/>
          </a:xfrm>
        </p:spPr>
        <p:txBody>
          <a:bodyPr/>
          <a:lstStyle/>
          <a:p>
            <a:r>
              <a:rPr lang="zh-CN" altLang="en-US" dirty="0"/>
              <a:t>自动决定线程块大小（</a:t>
            </a:r>
            <a:r>
              <a:rPr lang="en-US" altLang="zh-CN" dirty="0"/>
              <a:t>CUDA</a:t>
            </a:r>
            <a:r>
              <a:rPr lang="zh-CN" altLang="en-US" dirty="0"/>
              <a:t> </a:t>
            </a:r>
            <a:r>
              <a:rPr lang="en-US" altLang="zh-CN" dirty="0"/>
              <a:t>6.5</a:t>
            </a:r>
            <a:r>
              <a:rPr lang="zh-CN" altLang="en-US" dirty="0"/>
              <a:t>以后）</a:t>
            </a:r>
            <a:endParaRPr lang="en-US" altLang="zh-CN" dirty="0"/>
          </a:p>
          <a:p>
            <a:pPr lvl="1"/>
            <a:r>
              <a:rPr lang="zh-CN" altLang="en-US" dirty="0"/>
              <a:t>使用函数：</a:t>
            </a:r>
            <a:endParaRPr lang="en-US" altLang="zh-CN" dirty="0"/>
          </a:p>
          <a:p>
            <a:pPr lvl="1"/>
            <a:endParaRPr lang="en-US" altLang="zh-CN" dirty="0"/>
          </a:p>
          <a:p>
            <a:pPr lvl="1"/>
            <a:endParaRPr lang="en-US" altLang="zh-CN" dirty="0"/>
          </a:p>
          <a:p>
            <a:pPr lvl="2"/>
            <a:r>
              <a:rPr lang="en-US" altLang="zh-CN" sz="2400" dirty="0" err="1">
                <a:latin typeface="Menlo" panose="020B0609030804020204" pitchFamily="49" charset="0"/>
                <a:ea typeface="Menlo" panose="020B0609030804020204" pitchFamily="49" charset="0"/>
                <a:cs typeface="Menlo" panose="020B0609030804020204" pitchFamily="49" charset="0"/>
              </a:rPr>
              <a:t>minGridSize</a:t>
            </a:r>
            <a:r>
              <a:rPr lang="zh-CN" altLang="en-US" dirty="0"/>
              <a:t>：返回达到最优占用率所需的最小网格大小</a:t>
            </a:r>
            <a:endParaRPr lang="en-US" altLang="zh-CN" dirty="0"/>
          </a:p>
          <a:p>
            <a:pPr lvl="2"/>
            <a:r>
              <a:rPr lang="en-US" altLang="zh-CN" sz="2400" dirty="0" err="1">
                <a:latin typeface="Menlo" panose="020B0609030804020204" pitchFamily="49" charset="0"/>
                <a:ea typeface="Menlo" panose="020B0609030804020204" pitchFamily="49" charset="0"/>
                <a:cs typeface="Menlo" panose="020B0609030804020204" pitchFamily="49" charset="0"/>
              </a:rPr>
              <a:t>blockSize</a:t>
            </a:r>
            <a:r>
              <a:rPr lang="zh-CN" altLang="en-US" dirty="0"/>
              <a:t>：返回达到最优占用率的线程块大小</a:t>
            </a:r>
            <a:endParaRPr lang="en-US" altLang="zh-CN" dirty="0"/>
          </a:p>
          <a:p>
            <a:pPr lvl="2"/>
            <a:r>
              <a:rPr lang="en-US" altLang="zh-CN" sz="2400" dirty="0" err="1">
                <a:latin typeface="Menlo" panose="020B0609030804020204" pitchFamily="49" charset="0"/>
                <a:ea typeface="Menlo" panose="020B0609030804020204" pitchFamily="49" charset="0"/>
                <a:cs typeface="Menlo" panose="020B0609030804020204" pitchFamily="49" charset="0"/>
              </a:rPr>
              <a:t>func</a:t>
            </a:r>
            <a:r>
              <a:rPr lang="zh-CN" altLang="en-US" dirty="0"/>
              <a:t>：优化目标的核函数</a:t>
            </a:r>
            <a:endParaRPr lang="en-US" altLang="zh-CN" dirty="0"/>
          </a:p>
          <a:p>
            <a:pPr lvl="2"/>
            <a:r>
              <a:rPr lang="en-US" sz="2400" dirty="0" err="1">
                <a:solidFill>
                  <a:srgbClr val="333333"/>
                </a:solidFill>
                <a:latin typeface="Menlo" panose="020B0609030804020204" pitchFamily="49" charset="0"/>
              </a:rPr>
              <a:t>dynamicSMemSize</a:t>
            </a:r>
            <a:r>
              <a:rPr lang="zh-CN" altLang="en-US" dirty="0">
                <a:solidFill>
                  <a:srgbClr val="333333"/>
                </a:solidFill>
                <a:latin typeface="Menlo" panose="020B0609030804020204" pitchFamily="49" charset="0"/>
              </a:rPr>
              <a:t>：动态内存大小</a:t>
            </a:r>
            <a:endParaRPr lang="en-US" altLang="zh-CN" dirty="0">
              <a:solidFill>
                <a:srgbClr val="333333"/>
              </a:solidFill>
              <a:latin typeface="Menlo" panose="020B0609030804020204" pitchFamily="49" charset="0"/>
            </a:endParaRPr>
          </a:p>
          <a:p>
            <a:pPr lvl="2"/>
            <a:r>
              <a:rPr lang="en-US" altLang="zh-CN" sz="2400" dirty="0" err="1">
                <a:solidFill>
                  <a:srgbClr val="333333"/>
                </a:solidFill>
                <a:latin typeface="Menlo" panose="020B0609030804020204" pitchFamily="49" charset="0"/>
              </a:rPr>
              <a:t>blockSizeLimit</a:t>
            </a:r>
            <a:r>
              <a:rPr lang="zh-CN" altLang="en-US" dirty="0">
                <a:solidFill>
                  <a:srgbClr val="333333"/>
                </a:solidFill>
                <a:latin typeface="Menlo" panose="020B0609030804020204" pitchFamily="49" charset="0"/>
              </a:rPr>
              <a:t>：核函数能支持的最大线程块大小</a:t>
            </a:r>
            <a:endParaRPr lang="en-US" altLang="zh-CN" dirty="0"/>
          </a:p>
          <a:p>
            <a:pPr lvl="1"/>
            <a:endParaRPr lang="en-US" altLang="zh-CN" dirty="0"/>
          </a:p>
          <a:p>
            <a:pPr lvl="1"/>
            <a:endParaRPr lang="en-US" altLang="zh-CN" dirty="0"/>
          </a:p>
          <a:p>
            <a:endParaRPr lang="en-US" altLang="zh-CN" dirty="0"/>
          </a:p>
        </p:txBody>
      </p:sp>
      <p:sp>
        <p:nvSpPr>
          <p:cNvPr id="4" name="Slide Number Placeholder 3">
            <a:extLst>
              <a:ext uri="{FF2B5EF4-FFF2-40B4-BE49-F238E27FC236}">
                <a16:creationId xmlns:a16="http://schemas.microsoft.com/office/drawing/2014/main" id="{C6FB1BF8-6B08-2F4A-AF59-02DBD35C6FF9}"/>
              </a:ext>
            </a:extLst>
          </p:cNvPr>
          <p:cNvSpPr>
            <a:spLocks noGrp="1"/>
          </p:cNvSpPr>
          <p:nvPr>
            <p:ph type="sldNum" sz="quarter" idx="12"/>
          </p:nvPr>
        </p:nvSpPr>
        <p:spPr>
          <a:xfrm>
            <a:off x="10485120" y="7627623"/>
            <a:ext cx="3413760" cy="438150"/>
          </a:xfrm>
        </p:spPr>
        <p:txBody>
          <a:bodyPr/>
          <a:lstStyle/>
          <a:p>
            <a:pPr>
              <a:defRPr/>
            </a:pPr>
            <a:fld id="{CA40A734-EF3B-425E-9970-80954DDB0807}" type="slidenum">
              <a:rPr lang="zh-CN" altLang="en-US" smtClean="0"/>
              <a:pPr>
                <a:defRPr/>
              </a:pPr>
              <a:t>36</a:t>
            </a:fld>
            <a:endParaRPr lang="zh-CN" altLang="en-US"/>
          </a:p>
        </p:txBody>
      </p:sp>
      <p:sp>
        <p:nvSpPr>
          <p:cNvPr id="5" name="Rectangle 4">
            <a:extLst>
              <a:ext uri="{FF2B5EF4-FFF2-40B4-BE49-F238E27FC236}">
                <a16:creationId xmlns:a16="http://schemas.microsoft.com/office/drawing/2014/main" id="{B111994D-1986-2641-B622-CF232426E447}"/>
              </a:ext>
            </a:extLst>
          </p:cNvPr>
          <p:cNvSpPr/>
          <p:nvPr/>
        </p:nvSpPr>
        <p:spPr>
          <a:xfrm>
            <a:off x="1127564" y="2830850"/>
            <a:ext cx="12375272" cy="707886"/>
          </a:xfrm>
          <a:prstGeom prst="rect">
            <a:avLst/>
          </a:prstGeom>
        </p:spPr>
        <p:txBody>
          <a:bodyPr wrap="square">
            <a:spAutoFit/>
          </a:bodyPr>
          <a:lstStyle/>
          <a:p>
            <a:r>
              <a:rPr lang="en-US" sz="2000" dirty="0">
                <a:solidFill>
                  <a:srgbClr val="333333"/>
                </a:solidFill>
                <a:latin typeface="Menlo" panose="020B0609030804020204" pitchFamily="49" charset="0"/>
              </a:rPr>
              <a:t>__host__ ​</a:t>
            </a:r>
            <a:r>
              <a:rPr lang="en-US" sz="2000" dirty="0" err="1">
                <a:solidFill>
                  <a:srgbClr val="7A3E9D"/>
                </a:solidFill>
                <a:latin typeface="Menlo" panose="020B0609030804020204" pitchFamily="49" charset="0"/>
              </a:rPr>
              <a:t>cudaError_t</a:t>
            </a:r>
            <a:r>
              <a:rPr lang="en-US" sz="2000" dirty="0">
                <a:solidFill>
                  <a:srgbClr val="333333"/>
                </a:solidFill>
                <a:latin typeface="Menlo" panose="020B0609030804020204" pitchFamily="49" charset="0"/>
              </a:rPr>
              <a:t> </a:t>
            </a:r>
            <a:r>
              <a:rPr lang="en-US" sz="2000" b="1" dirty="0" err="1">
                <a:solidFill>
                  <a:srgbClr val="AA3731"/>
                </a:solidFill>
                <a:latin typeface="Menlo" panose="020B0609030804020204" pitchFamily="49" charset="0"/>
              </a:rPr>
              <a:t>cudaOccupancyMaxPotentialBlockSize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minGridSize</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p>
          <a:p>
            <a:r>
              <a:rPr lang="zh-CN" alt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blockSize</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T </a:t>
            </a:r>
            <a:r>
              <a:rPr lang="en-US" sz="2000" dirty="0" err="1">
                <a:solidFill>
                  <a:srgbClr val="333333"/>
                </a:solidFill>
                <a:latin typeface="Menlo" panose="020B0609030804020204" pitchFamily="49" charset="0"/>
              </a:rPr>
              <a:t>func</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size_t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dynamicSMemSize</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blockSizeLimit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4B69C6"/>
                </a:solidFill>
                <a:latin typeface="Menlo" panose="020B0609030804020204" pitchFamily="49" charset="0"/>
              </a:rPr>
              <a:t>inline</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p:txBody>
      </p:sp>
    </p:spTree>
    <p:extLst>
      <p:ext uri="{BB962C8B-B14F-4D97-AF65-F5344CB8AC3E}">
        <p14:creationId xmlns:p14="http://schemas.microsoft.com/office/powerpoint/2010/main" val="1073182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F5B6-1BAD-1E44-B95D-CA457326E7E3}"/>
              </a:ext>
            </a:extLst>
          </p:cNvPr>
          <p:cNvSpPr>
            <a:spLocks noGrp="1"/>
          </p:cNvSpPr>
          <p:nvPr>
            <p:ph type="title"/>
          </p:nvPr>
        </p:nvSpPr>
        <p:spPr>
          <a:xfrm>
            <a:off x="2130624" y="82352"/>
            <a:ext cx="9433048" cy="848060"/>
          </a:xfrm>
        </p:spPr>
        <p:txBody>
          <a:bodyPr>
            <a:normAutofit fontScale="90000"/>
          </a:bodyPr>
          <a:lstStyle/>
          <a:p>
            <a:r>
              <a:rPr lang="zh-CN" altLang="en-US" dirty="0"/>
              <a:t>选择合适的线程块大小</a:t>
            </a:r>
            <a:endParaRPr lang="en-US" dirty="0"/>
          </a:p>
        </p:txBody>
      </p:sp>
      <p:sp>
        <p:nvSpPr>
          <p:cNvPr id="3" name="Content Placeholder 2">
            <a:extLst>
              <a:ext uri="{FF2B5EF4-FFF2-40B4-BE49-F238E27FC236}">
                <a16:creationId xmlns:a16="http://schemas.microsoft.com/office/drawing/2014/main" id="{D2C0A49C-0A26-AE4D-9BC5-DC414E1A22FB}"/>
              </a:ext>
            </a:extLst>
          </p:cNvPr>
          <p:cNvSpPr>
            <a:spLocks noGrp="1"/>
          </p:cNvSpPr>
          <p:nvPr>
            <p:ph idx="1"/>
          </p:nvPr>
        </p:nvSpPr>
        <p:spPr>
          <a:xfrm>
            <a:off x="731520" y="1234481"/>
            <a:ext cx="13167360" cy="6116918"/>
          </a:xfrm>
        </p:spPr>
        <p:txBody>
          <a:bodyPr/>
          <a:lstStyle/>
          <a:p>
            <a:r>
              <a:rPr lang="en-US" altLang="zh-CN" dirty="0"/>
              <a:t>Waves</a:t>
            </a:r>
            <a:r>
              <a:rPr lang="zh-CN" altLang="en-US" dirty="0"/>
              <a:t> </a:t>
            </a:r>
            <a:r>
              <a:rPr lang="en-US" altLang="zh-CN" dirty="0"/>
              <a:t>and</a:t>
            </a:r>
            <a:r>
              <a:rPr lang="zh-CN" altLang="en-US" dirty="0"/>
              <a:t> </a:t>
            </a:r>
            <a:r>
              <a:rPr lang="en-US" altLang="zh-CN" dirty="0"/>
              <a:t>Tails</a:t>
            </a:r>
          </a:p>
          <a:p>
            <a:pPr lvl="1"/>
            <a:r>
              <a:rPr lang="en-US" altLang="zh-CN" sz="2400" dirty="0"/>
              <a:t>http://on- </a:t>
            </a:r>
            <a:r>
              <a:rPr lang="en-US" altLang="zh-CN" sz="2400" dirty="0" err="1"/>
              <a:t>demand.gputechconf.com</a:t>
            </a:r>
            <a:r>
              <a:rPr lang="en-US" altLang="zh-CN" sz="2400" dirty="0"/>
              <a:t>/</a:t>
            </a:r>
            <a:r>
              <a:rPr lang="en-US" altLang="zh-CN" sz="2400" dirty="0" err="1"/>
              <a:t>gtc</a:t>
            </a:r>
            <a:r>
              <a:rPr lang="en-US" altLang="zh-CN" sz="2400" dirty="0"/>
              <a:t>/2012/presentations/S0514-GTC2012-GPU-Performance-Analysis.pdf</a:t>
            </a:r>
          </a:p>
          <a:p>
            <a:pPr lvl="1"/>
            <a:r>
              <a:rPr lang="en-US" altLang="zh-CN" dirty="0"/>
              <a:t>Wave</a:t>
            </a:r>
            <a:r>
              <a:rPr lang="zh-CN" altLang="en-US" dirty="0"/>
              <a:t>：在设备上同时并行的线程块</a:t>
            </a:r>
            <a:endParaRPr lang="en-US" altLang="zh-CN" dirty="0"/>
          </a:p>
          <a:p>
            <a:pPr lvl="1"/>
            <a:r>
              <a:rPr lang="en-US" altLang="zh-CN" dirty="0"/>
              <a:t>Tail</a:t>
            </a:r>
            <a:r>
              <a:rPr lang="zh-CN" altLang="en-US" dirty="0"/>
              <a:t>：处理无法被整除的工作量中余下部分的线程块</a:t>
            </a:r>
            <a:endParaRPr lang="en-US" altLang="zh-CN" dirty="0"/>
          </a:p>
          <a:p>
            <a:pPr lvl="1"/>
            <a:r>
              <a:rPr lang="zh-CN" altLang="en-US" dirty="0"/>
              <a:t>意义：过大的线程块可能无法充分利用硬件资源</a:t>
            </a:r>
            <a:endParaRPr lang="en-US" altLang="zh-CN" dirty="0"/>
          </a:p>
          <a:p>
            <a:pPr lvl="2"/>
            <a:r>
              <a:rPr lang="zh-CN" altLang="en-US" dirty="0"/>
              <a:t>但过小的线程块可能限制利用率</a:t>
            </a:r>
            <a:endParaRPr lang="en-US" altLang="zh-CN" dirty="0"/>
          </a:p>
          <a:p>
            <a:pPr lvl="3"/>
            <a:r>
              <a:rPr lang="en-US" altLang="zh-CN" dirty="0"/>
              <a:t>SM</a:t>
            </a:r>
            <a:r>
              <a:rPr lang="zh-CN" altLang="en-US" dirty="0"/>
              <a:t>上同时活跃的线程块数量有限（</a:t>
            </a:r>
            <a:r>
              <a:rPr lang="en-US" altLang="zh-CN" dirty="0"/>
              <a:t>Kepler</a:t>
            </a:r>
            <a:r>
              <a:rPr lang="zh-CN" altLang="en-US" dirty="0"/>
              <a:t>为</a:t>
            </a:r>
            <a:r>
              <a:rPr lang="en-US" altLang="zh-CN" dirty="0"/>
              <a:t>16,</a:t>
            </a:r>
            <a:r>
              <a:rPr lang="zh-CN" altLang="en-US" dirty="0"/>
              <a:t> </a:t>
            </a:r>
            <a:r>
              <a:rPr lang="en-US" altLang="zh-CN" dirty="0"/>
              <a:t>Maxwell</a:t>
            </a:r>
            <a:r>
              <a:rPr lang="zh-CN" altLang="en-US" dirty="0"/>
              <a:t>为</a:t>
            </a:r>
            <a:r>
              <a:rPr lang="en-US" altLang="zh-CN" dirty="0"/>
              <a:t>32)</a:t>
            </a:r>
          </a:p>
        </p:txBody>
      </p:sp>
      <p:sp>
        <p:nvSpPr>
          <p:cNvPr id="4" name="Slide Number Placeholder 3">
            <a:extLst>
              <a:ext uri="{FF2B5EF4-FFF2-40B4-BE49-F238E27FC236}">
                <a16:creationId xmlns:a16="http://schemas.microsoft.com/office/drawing/2014/main" id="{C6FB1BF8-6B08-2F4A-AF59-02DBD35C6FF9}"/>
              </a:ext>
            </a:extLst>
          </p:cNvPr>
          <p:cNvSpPr>
            <a:spLocks noGrp="1"/>
          </p:cNvSpPr>
          <p:nvPr>
            <p:ph type="sldNum" sz="quarter" idx="12"/>
          </p:nvPr>
        </p:nvSpPr>
        <p:spPr>
          <a:xfrm>
            <a:off x="10485120" y="7627623"/>
            <a:ext cx="3413760" cy="438150"/>
          </a:xfrm>
        </p:spPr>
        <p:txBody>
          <a:bodyPr/>
          <a:lstStyle/>
          <a:p>
            <a:pPr>
              <a:defRPr/>
            </a:pPr>
            <a:fld id="{CA40A734-EF3B-425E-9970-80954DDB0807}" type="slidenum">
              <a:rPr lang="zh-CN" altLang="en-US" smtClean="0"/>
              <a:pPr>
                <a:defRPr/>
              </a:pPr>
              <a:t>37</a:t>
            </a:fld>
            <a:endParaRPr lang="zh-CN" altLang="en-US"/>
          </a:p>
        </p:txBody>
      </p:sp>
      <p:pic>
        <p:nvPicPr>
          <p:cNvPr id="6" name="Picture 5">
            <a:extLst>
              <a:ext uri="{FF2B5EF4-FFF2-40B4-BE49-F238E27FC236}">
                <a16:creationId xmlns:a16="http://schemas.microsoft.com/office/drawing/2014/main" id="{0C1196AB-2911-8846-8D9E-BFA9F757719C}"/>
              </a:ext>
            </a:extLst>
          </p:cNvPr>
          <p:cNvPicPr>
            <a:picLocks noChangeAspect="1"/>
          </p:cNvPicPr>
          <p:nvPr/>
        </p:nvPicPr>
        <p:blipFill>
          <a:blip r:embed="rId2"/>
          <a:stretch>
            <a:fillRect/>
          </a:stretch>
        </p:blipFill>
        <p:spPr>
          <a:xfrm>
            <a:off x="2146994" y="5778797"/>
            <a:ext cx="10336411" cy="2286976"/>
          </a:xfrm>
          <a:prstGeom prst="rect">
            <a:avLst/>
          </a:prstGeom>
        </p:spPr>
      </p:pic>
    </p:spTree>
    <p:extLst>
      <p:ext uri="{BB962C8B-B14F-4D97-AF65-F5344CB8AC3E}">
        <p14:creationId xmlns:p14="http://schemas.microsoft.com/office/powerpoint/2010/main" val="1870099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EC7DE-6FAB-2048-8E8B-99BE012B82F4}"/>
              </a:ext>
            </a:extLst>
          </p:cNvPr>
          <p:cNvSpPr>
            <a:spLocks noGrp="1"/>
          </p:cNvSpPr>
          <p:nvPr>
            <p:ph type="title"/>
          </p:nvPr>
        </p:nvSpPr>
        <p:spPr/>
        <p:txBody>
          <a:bodyPr>
            <a:normAutofit fontScale="90000"/>
          </a:bodyPr>
          <a:lstStyle/>
          <a:p>
            <a:r>
              <a:rPr lang="zh-CN" altLang="en-US" dirty="0"/>
              <a:t>降低分支中的工作量</a:t>
            </a:r>
            <a:endParaRPr lang="en-US" dirty="0"/>
          </a:p>
        </p:txBody>
      </p:sp>
      <p:sp>
        <p:nvSpPr>
          <p:cNvPr id="3" name="Content Placeholder 2">
            <a:extLst>
              <a:ext uri="{FF2B5EF4-FFF2-40B4-BE49-F238E27FC236}">
                <a16:creationId xmlns:a16="http://schemas.microsoft.com/office/drawing/2014/main" id="{E425105D-EFAB-074A-8E0A-5B85A48DBF0F}"/>
              </a:ext>
            </a:extLst>
          </p:cNvPr>
          <p:cNvSpPr>
            <a:spLocks noGrp="1"/>
          </p:cNvSpPr>
          <p:nvPr>
            <p:ph idx="1"/>
          </p:nvPr>
        </p:nvSpPr>
        <p:spPr/>
        <p:txBody>
          <a:bodyPr/>
          <a:lstStyle/>
          <a:p>
            <a:r>
              <a:rPr lang="zh-CN" altLang="en-US" dirty="0"/>
              <a:t>提取共同任务</a:t>
            </a:r>
            <a:endParaRPr lang="en-US" altLang="zh-CN" dirty="0"/>
          </a:p>
          <a:p>
            <a:pPr lvl="1"/>
            <a:r>
              <a:rPr lang="zh-CN" altLang="en-US" dirty="0"/>
              <a:t>若不同分支中完成相同任务，尝试将其从分支中抽离出来</a:t>
            </a:r>
            <a:endParaRPr lang="en-US" altLang="zh-CN" dirty="0"/>
          </a:p>
          <a:p>
            <a:pPr lvl="1"/>
            <a:r>
              <a:rPr lang="zh-CN" altLang="en-US" dirty="0"/>
              <a:t>例子：</a:t>
            </a:r>
            <a:endParaRPr lang="en-US" altLang="zh-CN" dirty="0"/>
          </a:p>
        </p:txBody>
      </p:sp>
      <p:sp>
        <p:nvSpPr>
          <p:cNvPr id="4" name="Slide Number Placeholder 3">
            <a:extLst>
              <a:ext uri="{FF2B5EF4-FFF2-40B4-BE49-F238E27FC236}">
                <a16:creationId xmlns:a16="http://schemas.microsoft.com/office/drawing/2014/main" id="{D5D0FFD0-D631-8B4E-AF97-5180D9C8144E}"/>
              </a:ext>
            </a:extLst>
          </p:cNvPr>
          <p:cNvSpPr>
            <a:spLocks noGrp="1"/>
          </p:cNvSpPr>
          <p:nvPr>
            <p:ph type="sldNum" sz="quarter" idx="12"/>
          </p:nvPr>
        </p:nvSpPr>
        <p:spPr/>
        <p:txBody>
          <a:bodyPr/>
          <a:lstStyle/>
          <a:p>
            <a:pPr>
              <a:defRPr/>
            </a:pPr>
            <a:fld id="{CA40A734-EF3B-425E-9970-80954DDB0807}" type="slidenum">
              <a:rPr lang="zh-CN" altLang="en-US" smtClean="0"/>
              <a:pPr>
                <a:defRPr/>
              </a:pPr>
              <a:t>38</a:t>
            </a:fld>
            <a:endParaRPr lang="zh-CN" altLang="en-US" dirty="0"/>
          </a:p>
        </p:txBody>
      </p:sp>
      <p:pic>
        <p:nvPicPr>
          <p:cNvPr id="5" name="Picture 4">
            <a:extLst>
              <a:ext uri="{FF2B5EF4-FFF2-40B4-BE49-F238E27FC236}">
                <a16:creationId xmlns:a16="http://schemas.microsoft.com/office/drawing/2014/main" id="{7F6DDC69-387B-A741-AF26-44F62274242C}"/>
              </a:ext>
            </a:extLst>
          </p:cNvPr>
          <p:cNvPicPr>
            <a:picLocks noChangeAspect="1"/>
          </p:cNvPicPr>
          <p:nvPr/>
        </p:nvPicPr>
        <p:blipFill>
          <a:blip r:embed="rId2"/>
          <a:stretch>
            <a:fillRect/>
          </a:stretch>
        </p:blipFill>
        <p:spPr>
          <a:xfrm>
            <a:off x="9259416" y="3394720"/>
            <a:ext cx="4963743" cy="3139321"/>
          </a:xfrm>
          <a:prstGeom prst="rect">
            <a:avLst/>
          </a:prstGeom>
        </p:spPr>
      </p:pic>
      <p:sp>
        <p:nvSpPr>
          <p:cNvPr id="7" name="Rectangle 6">
            <a:extLst>
              <a:ext uri="{FF2B5EF4-FFF2-40B4-BE49-F238E27FC236}">
                <a16:creationId xmlns:a16="http://schemas.microsoft.com/office/drawing/2014/main" id="{36BCEDF7-EA2B-E146-84AF-6F9510B529CB}"/>
              </a:ext>
            </a:extLst>
          </p:cNvPr>
          <p:cNvSpPr/>
          <p:nvPr/>
        </p:nvSpPr>
        <p:spPr>
          <a:xfrm>
            <a:off x="1462526" y="3394720"/>
            <a:ext cx="7102276" cy="3139321"/>
          </a:xfrm>
          <a:prstGeom prst="rect">
            <a:avLst/>
          </a:prstGeom>
          <a:solidFill>
            <a:schemeClr val="bg1"/>
          </a:solidFill>
          <a:ln w="25400">
            <a:solidFill>
              <a:srgbClr val="C00000"/>
            </a:solidFill>
          </a:ln>
        </p:spPr>
        <p:txBody>
          <a:bodyPr wrap="square">
            <a:spAutoFit/>
          </a:bodyPr>
          <a:lstStyle/>
          <a:p>
            <a:r>
              <a:rPr lang="en-US" dirty="0">
                <a:solidFill>
                  <a:srgbClr val="333333"/>
                </a:solidFill>
                <a:latin typeface="Menlo" panose="020B0609030804020204" pitchFamily="49" charset="0"/>
              </a:rPr>
              <a:t>__global__ </a:t>
            </a:r>
            <a:r>
              <a:rPr lang="en-US" dirty="0">
                <a:solidFill>
                  <a:srgbClr val="7A3E9D"/>
                </a:solidFill>
                <a:latin typeface="Menlo" panose="020B0609030804020204" pitchFamily="49" charset="0"/>
              </a:rPr>
              <a:t>void</a:t>
            </a:r>
            <a:r>
              <a:rPr lang="en-US" dirty="0">
                <a:solidFill>
                  <a:srgbClr val="333333"/>
                </a:solidFill>
                <a:latin typeface="Menlo" panose="020B0609030804020204" pitchFamily="49" charset="0"/>
              </a:rPr>
              <a:t> </a:t>
            </a:r>
            <a:r>
              <a:rPr lang="en-US" b="1" dirty="0">
                <a:solidFill>
                  <a:srgbClr val="AA3731"/>
                </a:solidFill>
                <a:latin typeface="Menlo" panose="020B0609030804020204" pitchFamily="49" charset="0"/>
              </a:rPr>
              <a:t>kernel</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vector</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rays</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quad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quads</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blockIdx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blockDim</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err="1">
                <a:solidFill>
                  <a:srgbClr val="777777"/>
                </a:solidFill>
                <a:latin typeface="Menlo" panose="020B0609030804020204" pitchFamily="49" charset="0"/>
              </a:rPr>
              <a:t>+</a:t>
            </a:r>
            <a:r>
              <a:rPr lang="en-US" dirty="0" err="1">
                <a:solidFill>
                  <a:srgbClr val="333333"/>
                </a:solidFill>
                <a:latin typeface="Menlo" panose="020B0609030804020204" pitchFamily="49" charset="0"/>
              </a:rPr>
              <a:t>threadIdx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a:solidFill>
                  <a:srgbClr val="333333"/>
                </a:solidFill>
                <a:latin typeface="Menlo" panose="020B0609030804020204" pitchFamily="49" charset="0"/>
              </a:rPr>
              <a:t>vector ray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rays</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a:solidFill>
                  <a:srgbClr val="333333"/>
                </a:solidFill>
                <a:latin typeface="Menlo" panose="020B0609030804020204" pitchFamily="49" charset="0"/>
              </a:rPr>
              <a:t>quad q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quads</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i="1" dirty="0">
                <a:solidFill>
                  <a:srgbClr val="AAAAAA"/>
                </a:solidFill>
                <a:latin typeface="Menlo" panose="020B0609030804020204" pitchFamily="49" charset="0"/>
              </a:rPr>
              <a:t>// p1, p2, p3, p4</a:t>
            </a:r>
            <a:endParaRPr lang="en-US" dirty="0">
              <a:solidFill>
                <a:srgbClr val="333333"/>
              </a:solidFill>
              <a:latin typeface="Menlo" panose="020B0609030804020204" pitchFamily="49" charset="0"/>
            </a:endParaRPr>
          </a:p>
          <a:p>
            <a:br>
              <a:rPr lang="en-US" dirty="0">
                <a:solidFill>
                  <a:srgbClr val="333333"/>
                </a:solidFill>
                <a:latin typeface="Menlo" panose="020B0609030804020204" pitchFamily="49" charset="0"/>
              </a:rPr>
            </a:br>
            <a:r>
              <a:rPr lang="zh-CN" altLang="en-US" dirty="0">
                <a:solidFill>
                  <a:srgbClr val="333333"/>
                </a:solidFill>
                <a:latin typeface="Menlo" panose="020B0609030804020204" pitchFamily="49" charset="0"/>
              </a:rPr>
              <a:t>    </a:t>
            </a:r>
            <a:r>
              <a:rPr lang="en-US" dirty="0">
                <a:solidFill>
                  <a:srgbClr val="4B69C6"/>
                </a:solidFill>
                <a:latin typeface="Menlo" panose="020B0609030804020204" pitchFamily="49" charset="0"/>
              </a:rPr>
              <a:t>if</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ray_hit_triangle_1</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p1</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p2</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p3</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4B69C6"/>
                </a:solidFill>
                <a:latin typeface="Menlo" panose="020B0609030804020204" pitchFamily="49" charset="0"/>
              </a:rPr>
              <a:t>else</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p2</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p3</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p4</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772055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EC7DE-6FAB-2048-8E8B-99BE012B82F4}"/>
              </a:ext>
            </a:extLst>
          </p:cNvPr>
          <p:cNvSpPr>
            <a:spLocks noGrp="1"/>
          </p:cNvSpPr>
          <p:nvPr>
            <p:ph type="title"/>
          </p:nvPr>
        </p:nvSpPr>
        <p:spPr/>
        <p:txBody>
          <a:bodyPr>
            <a:normAutofit fontScale="90000"/>
          </a:bodyPr>
          <a:lstStyle/>
          <a:p>
            <a:r>
              <a:rPr lang="zh-CN" altLang="en-US" dirty="0"/>
              <a:t>降低分支中的工作量</a:t>
            </a:r>
            <a:endParaRPr lang="en-US" dirty="0"/>
          </a:p>
        </p:txBody>
      </p:sp>
      <p:sp>
        <p:nvSpPr>
          <p:cNvPr id="3" name="Content Placeholder 2">
            <a:extLst>
              <a:ext uri="{FF2B5EF4-FFF2-40B4-BE49-F238E27FC236}">
                <a16:creationId xmlns:a16="http://schemas.microsoft.com/office/drawing/2014/main" id="{E425105D-EFAB-074A-8E0A-5B85A48DBF0F}"/>
              </a:ext>
            </a:extLst>
          </p:cNvPr>
          <p:cNvSpPr>
            <a:spLocks noGrp="1"/>
          </p:cNvSpPr>
          <p:nvPr>
            <p:ph idx="1"/>
          </p:nvPr>
        </p:nvSpPr>
        <p:spPr/>
        <p:txBody>
          <a:bodyPr/>
          <a:lstStyle/>
          <a:p>
            <a:r>
              <a:rPr lang="zh-CN" altLang="en-US" dirty="0"/>
              <a:t>提取共同任务</a:t>
            </a:r>
            <a:endParaRPr lang="en-US" altLang="zh-CN" dirty="0"/>
          </a:p>
          <a:p>
            <a:pPr lvl="1"/>
            <a:r>
              <a:rPr lang="zh-CN" altLang="en-US" dirty="0"/>
              <a:t>若不同分支中完成相同任务，尝试将其从分支中抽离出来</a:t>
            </a:r>
            <a:endParaRPr lang="en-US" altLang="zh-CN" dirty="0"/>
          </a:p>
          <a:p>
            <a:pPr lvl="1"/>
            <a:r>
              <a:rPr lang="zh-CN" altLang="en-US" dirty="0"/>
              <a:t>例子：</a:t>
            </a:r>
            <a:endParaRPr lang="en-US" altLang="zh-CN" dirty="0"/>
          </a:p>
        </p:txBody>
      </p:sp>
      <p:sp>
        <p:nvSpPr>
          <p:cNvPr id="4" name="Slide Number Placeholder 3">
            <a:extLst>
              <a:ext uri="{FF2B5EF4-FFF2-40B4-BE49-F238E27FC236}">
                <a16:creationId xmlns:a16="http://schemas.microsoft.com/office/drawing/2014/main" id="{D5D0FFD0-D631-8B4E-AF97-5180D9C8144E}"/>
              </a:ext>
            </a:extLst>
          </p:cNvPr>
          <p:cNvSpPr>
            <a:spLocks noGrp="1"/>
          </p:cNvSpPr>
          <p:nvPr>
            <p:ph type="sldNum" sz="quarter" idx="12"/>
          </p:nvPr>
        </p:nvSpPr>
        <p:spPr/>
        <p:txBody>
          <a:bodyPr/>
          <a:lstStyle/>
          <a:p>
            <a:pPr>
              <a:defRPr/>
            </a:pPr>
            <a:fld id="{CA40A734-EF3B-425E-9970-80954DDB0807}" type="slidenum">
              <a:rPr lang="zh-CN" altLang="en-US" smtClean="0"/>
              <a:pPr>
                <a:defRPr/>
              </a:pPr>
              <a:t>39</a:t>
            </a:fld>
            <a:endParaRPr lang="zh-CN" altLang="en-US" dirty="0"/>
          </a:p>
        </p:txBody>
      </p:sp>
      <p:pic>
        <p:nvPicPr>
          <p:cNvPr id="5" name="Picture 4">
            <a:extLst>
              <a:ext uri="{FF2B5EF4-FFF2-40B4-BE49-F238E27FC236}">
                <a16:creationId xmlns:a16="http://schemas.microsoft.com/office/drawing/2014/main" id="{7F6DDC69-387B-A741-AF26-44F62274242C}"/>
              </a:ext>
            </a:extLst>
          </p:cNvPr>
          <p:cNvPicPr>
            <a:picLocks noChangeAspect="1"/>
          </p:cNvPicPr>
          <p:nvPr/>
        </p:nvPicPr>
        <p:blipFill>
          <a:blip r:embed="rId2"/>
          <a:stretch>
            <a:fillRect/>
          </a:stretch>
        </p:blipFill>
        <p:spPr>
          <a:xfrm>
            <a:off x="11837164" y="1954560"/>
            <a:ext cx="2061716" cy="1303933"/>
          </a:xfrm>
          <a:prstGeom prst="rect">
            <a:avLst/>
          </a:prstGeom>
        </p:spPr>
      </p:pic>
      <p:sp>
        <p:nvSpPr>
          <p:cNvPr id="6" name="Rectangle 5">
            <a:extLst>
              <a:ext uri="{FF2B5EF4-FFF2-40B4-BE49-F238E27FC236}">
                <a16:creationId xmlns:a16="http://schemas.microsoft.com/office/drawing/2014/main" id="{188F1B59-1654-E24E-9F1A-6B8B27784F54}"/>
              </a:ext>
            </a:extLst>
          </p:cNvPr>
          <p:cNvSpPr/>
          <p:nvPr/>
        </p:nvSpPr>
        <p:spPr>
          <a:xfrm>
            <a:off x="7415438" y="3445817"/>
            <a:ext cx="7100562" cy="3693319"/>
          </a:xfrm>
          <a:prstGeom prst="rect">
            <a:avLst/>
          </a:prstGeom>
          <a:solidFill>
            <a:schemeClr val="bg1"/>
          </a:solidFill>
          <a:ln w="25400">
            <a:solidFill>
              <a:srgbClr val="C00000"/>
            </a:solidFill>
          </a:ln>
        </p:spPr>
        <p:txBody>
          <a:bodyPr wrap="square">
            <a:spAutoFit/>
          </a:bodyPr>
          <a:lstStyle/>
          <a:p>
            <a:r>
              <a:rPr lang="en-US" dirty="0">
                <a:solidFill>
                  <a:srgbClr val="333333"/>
                </a:solidFill>
                <a:latin typeface="Menlo" panose="020B0609030804020204" pitchFamily="49" charset="0"/>
              </a:rPr>
              <a:t>__global__ </a:t>
            </a:r>
            <a:r>
              <a:rPr lang="en-US" dirty="0">
                <a:solidFill>
                  <a:srgbClr val="7A3E9D"/>
                </a:solidFill>
                <a:latin typeface="Menlo" panose="020B0609030804020204" pitchFamily="49" charset="0"/>
              </a:rPr>
              <a:t>void</a:t>
            </a:r>
            <a:r>
              <a:rPr lang="en-US" dirty="0">
                <a:solidFill>
                  <a:srgbClr val="333333"/>
                </a:solidFill>
                <a:latin typeface="Menlo" panose="020B0609030804020204" pitchFamily="49" charset="0"/>
              </a:rPr>
              <a:t> </a:t>
            </a:r>
            <a:r>
              <a:rPr lang="en-US" b="1" dirty="0">
                <a:solidFill>
                  <a:srgbClr val="AA3731"/>
                </a:solidFill>
                <a:latin typeface="Menlo" panose="020B0609030804020204" pitchFamily="49" charset="0"/>
              </a:rPr>
              <a:t>kernel</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vector</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rays</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quad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quads</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blockIdx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blockDim</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err="1">
                <a:solidFill>
                  <a:srgbClr val="777777"/>
                </a:solidFill>
                <a:latin typeface="Menlo" panose="020B0609030804020204" pitchFamily="49" charset="0"/>
              </a:rPr>
              <a:t>+</a:t>
            </a:r>
            <a:r>
              <a:rPr lang="en-US" dirty="0" err="1">
                <a:solidFill>
                  <a:srgbClr val="333333"/>
                </a:solidFill>
                <a:latin typeface="Menlo" panose="020B0609030804020204" pitchFamily="49" charset="0"/>
              </a:rPr>
              <a:t>threadIdx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a:solidFill>
                  <a:srgbClr val="333333"/>
                </a:solidFill>
                <a:latin typeface="Menlo" panose="020B0609030804020204" pitchFamily="49" charset="0"/>
              </a:rPr>
              <a:t>vector ray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rays</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a:solidFill>
                  <a:srgbClr val="333333"/>
                </a:solidFill>
                <a:latin typeface="Menlo" panose="020B0609030804020204" pitchFamily="49" charset="0"/>
              </a:rPr>
              <a:t>quad q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quads</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i="1" dirty="0">
                <a:solidFill>
                  <a:srgbClr val="AAAAAA"/>
                </a:solidFill>
                <a:latin typeface="Menlo" panose="020B0609030804020204" pitchFamily="49" charset="0"/>
              </a:rPr>
              <a:t>// p1, p2, p3, p4</a:t>
            </a:r>
            <a:endParaRPr lang="en-US" dirty="0">
              <a:solidFill>
                <a:srgbClr val="333333"/>
              </a:solidFill>
              <a:latin typeface="Menlo" panose="020B0609030804020204" pitchFamily="49" charset="0"/>
            </a:endParaRPr>
          </a:p>
          <a:p>
            <a:br>
              <a:rPr lang="en-US" dirty="0">
                <a:solidFill>
                  <a:srgbClr val="333333"/>
                </a:solidFill>
                <a:latin typeface="Menlo" panose="020B0609030804020204" pitchFamily="49" charset="0"/>
              </a:rPr>
            </a:br>
            <a:r>
              <a:rPr lang="zh-CN" altLang="en-US" dirty="0">
                <a:solidFill>
                  <a:srgbClr val="333333"/>
                </a:solidFill>
                <a:latin typeface="Menlo" panose="020B0609030804020204" pitchFamily="49" charset="0"/>
              </a:rPr>
              <a:t>    </a:t>
            </a:r>
            <a:r>
              <a:rPr lang="en-US" dirty="0">
                <a:solidFill>
                  <a:srgbClr val="333333"/>
                </a:solidFill>
                <a:latin typeface="Menlo" panose="020B0609030804020204" pitchFamily="49" charset="0"/>
              </a:rPr>
              <a:t>point p</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4B69C6"/>
                </a:solidFill>
                <a:latin typeface="Menlo" panose="020B0609030804020204" pitchFamily="49" charset="0"/>
              </a:rPr>
              <a:t>    </a:t>
            </a:r>
            <a:r>
              <a:rPr lang="en-US" dirty="0">
                <a:solidFill>
                  <a:srgbClr val="4B69C6"/>
                </a:solidFill>
                <a:latin typeface="Menlo" panose="020B0609030804020204" pitchFamily="49" charset="0"/>
              </a:rPr>
              <a:t>if</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ray_hit_triangle_1</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a:solidFill>
                  <a:srgbClr val="333333"/>
                </a:solidFill>
                <a:latin typeface="Menlo" panose="020B0609030804020204" pitchFamily="49" charset="0"/>
              </a:rPr>
              <a:t>p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p1</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4B69C6"/>
                </a:solidFill>
                <a:latin typeface="Menlo" panose="020B0609030804020204" pitchFamily="49" charset="0"/>
              </a:rPr>
              <a:t>else</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a:solidFill>
                  <a:srgbClr val="333333"/>
                </a:solidFill>
                <a:latin typeface="Menlo" panose="020B0609030804020204" pitchFamily="49" charset="0"/>
              </a:rPr>
              <a:t>p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p4</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p</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p2</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p3</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sp>
        <p:nvSpPr>
          <p:cNvPr id="7" name="Rectangle 6">
            <a:extLst>
              <a:ext uri="{FF2B5EF4-FFF2-40B4-BE49-F238E27FC236}">
                <a16:creationId xmlns:a16="http://schemas.microsoft.com/office/drawing/2014/main" id="{36BCEDF7-EA2B-E146-84AF-6F9510B529CB}"/>
              </a:ext>
            </a:extLst>
          </p:cNvPr>
          <p:cNvSpPr/>
          <p:nvPr/>
        </p:nvSpPr>
        <p:spPr>
          <a:xfrm>
            <a:off x="212924" y="3432604"/>
            <a:ext cx="7102276" cy="3139321"/>
          </a:xfrm>
          <a:prstGeom prst="rect">
            <a:avLst/>
          </a:prstGeom>
          <a:solidFill>
            <a:schemeClr val="bg1"/>
          </a:solidFill>
          <a:ln w="25400">
            <a:solidFill>
              <a:srgbClr val="C00000"/>
            </a:solidFill>
          </a:ln>
        </p:spPr>
        <p:txBody>
          <a:bodyPr wrap="square">
            <a:spAutoFit/>
          </a:bodyPr>
          <a:lstStyle/>
          <a:p>
            <a:r>
              <a:rPr lang="en-US" dirty="0">
                <a:solidFill>
                  <a:srgbClr val="333333"/>
                </a:solidFill>
                <a:latin typeface="Menlo" panose="020B0609030804020204" pitchFamily="49" charset="0"/>
              </a:rPr>
              <a:t>__global__ </a:t>
            </a:r>
            <a:r>
              <a:rPr lang="en-US" dirty="0">
                <a:solidFill>
                  <a:srgbClr val="7A3E9D"/>
                </a:solidFill>
                <a:latin typeface="Menlo" panose="020B0609030804020204" pitchFamily="49" charset="0"/>
              </a:rPr>
              <a:t>void</a:t>
            </a:r>
            <a:r>
              <a:rPr lang="en-US" dirty="0">
                <a:solidFill>
                  <a:srgbClr val="333333"/>
                </a:solidFill>
                <a:latin typeface="Menlo" panose="020B0609030804020204" pitchFamily="49" charset="0"/>
              </a:rPr>
              <a:t> </a:t>
            </a:r>
            <a:r>
              <a:rPr lang="en-US" b="1" dirty="0">
                <a:solidFill>
                  <a:srgbClr val="AA3731"/>
                </a:solidFill>
                <a:latin typeface="Menlo" panose="020B0609030804020204" pitchFamily="49" charset="0"/>
              </a:rPr>
              <a:t>kernel</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vector</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rays</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quad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quads</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A3E9D"/>
                </a:solidFill>
                <a:latin typeface="Menlo" panose="020B0609030804020204" pitchFamily="49" charset="0"/>
              </a:rPr>
              <a:t>    </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blockIdx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blockDim</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err="1">
                <a:solidFill>
                  <a:srgbClr val="777777"/>
                </a:solidFill>
                <a:latin typeface="Menlo" panose="020B0609030804020204" pitchFamily="49" charset="0"/>
              </a:rPr>
              <a:t>+</a:t>
            </a:r>
            <a:r>
              <a:rPr lang="en-US" dirty="0" err="1">
                <a:solidFill>
                  <a:srgbClr val="333333"/>
                </a:solidFill>
                <a:latin typeface="Menlo" panose="020B0609030804020204" pitchFamily="49" charset="0"/>
              </a:rPr>
              <a:t>threadIdx</a:t>
            </a:r>
            <a:r>
              <a:rPr lang="en-US" dirty="0" err="1">
                <a:solidFill>
                  <a:srgbClr val="777777"/>
                </a:solidFill>
                <a:latin typeface="Menlo" panose="020B0609030804020204" pitchFamily="49" charset="0"/>
              </a:rPr>
              <a:t>.</a:t>
            </a:r>
            <a:r>
              <a:rPr lang="en-US" dirty="0" err="1">
                <a:solidFill>
                  <a:srgbClr val="7A3E9D"/>
                </a:solidFill>
                <a:latin typeface="Menlo" panose="020B0609030804020204" pitchFamily="49" charset="0"/>
              </a:rPr>
              <a:t>x</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a:solidFill>
                  <a:srgbClr val="333333"/>
                </a:solidFill>
                <a:latin typeface="Menlo" panose="020B0609030804020204" pitchFamily="49" charset="0"/>
              </a:rPr>
              <a:t>vector ray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rays</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a:solidFill>
                  <a:srgbClr val="333333"/>
                </a:solidFill>
                <a:latin typeface="Menlo" panose="020B0609030804020204" pitchFamily="49" charset="0"/>
              </a:rPr>
              <a:t>quad q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quads</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i="1" dirty="0">
                <a:solidFill>
                  <a:srgbClr val="AAAAAA"/>
                </a:solidFill>
                <a:latin typeface="Menlo" panose="020B0609030804020204" pitchFamily="49" charset="0"/>
              </a:rPr>
              <a:t>// p1, p2, p3, p4</a:t>
            </a:r>
            <a:endParaRPr lang="en-US" dirty="0">
              <a:solidFill>
                <a:srgbClr val="333333"/>
              </a:solidFill>
              <a:latin typeface="Menlo" panose="020B0609030804020204" pitchFamily="49" charset="0"/>
            </a:endParaRPr>
          </a:p>
          <a:p>
            <a:br>
              <a:rPr lang="en-US" dirty="0">
                <a:solidFill>
                  <a:srgbClr val="333333"/>
                </a:solidFill>
                <a:latin typeface="Menlo" panose="020B0609030804020204" pitchFamily="49" charset="0"/>
              </a:rPr>
            </a:br>
            <a:r>
              <a:rPr lang="zh-CN" altLang="en-US" dirty="0">
                <a:solidFill>
                  <a:srgbClr val="333333"/>
                </a:solidFill>
                <a:latin typeface="Menlo" panose="020B0609030804020204" pitchFamily="49" charset="0"/>
              </a:rPr>
              <a:t>    </a:t>
            </a:r>
            <a:r>
              <a:rPr lang="en-US" dirty="0">
                <a:solidFill>
                  <a:srgbClr val="4B69C6"/>
                </a:solidFill>
                <a:latin typeface="Menlo" panose="020B0609030804020204" pitchFamily="49" charset="0"/>
              </a:rPr>
              <a:t>if</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ray_hit_triangle_1</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p1</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p2</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p3</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4B69C6"/>
                </a:solidFill>
                <a:latin typeface="Menlo" panose="020B0609030804020204" pitchFamily="49" charset="0"/>
              </a:rPr>
              <a:t>else</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p2</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p3</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q</a:t>
            </a:r>
            <a:r>
              <a:rPr lang="en-US" dirty="0">
                <a:solidFill>
                  <a:srgbClr val="777777"/>
                </a:solidFill>
                <a:latin typeface="Menlo" panose="020B0609030804020204" pitchFamily="49" charset="0"/>
              </a:rPr>
              <a:t>.</a:t>
            </a:r>
            <a:r>
              <a:rPr lang="en-US" dirty="0">
                <a:solidFill>
                  <a:srgbClr val="7A3E9D"/>
                </a:solidFill>
                <a:latin typeface="Menlo" panose="020B0609030804020204" pitchFamily="49" charset="0"/>
              </a:rPr>
              <a:t>p4</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12961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ja-JP" altLang="en-US" sz="4400"/>
              <a:t>引言</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ja-JP" altLang="en-US">
                <a:latin typeface="Microsoft YaHei" panose="020B0503020204020204" pitchFamily="34" charset="-122"/>
                <a:ea typeface="Microsoft YaHei" panose="020B0503020204020204" pitchFamily="34" charset="-122"/>
              </a:rPr>
              <a:t>优化过程中应有的心态</a:t>
            </a:r>
            <a:endParaRPr lang="en-US" altLang="ja-JP" dirty="0">
              <a:latin typeface="Microsoft YaHei" panose="020B0503020204020204" pitchFamily="34" charset="-122"/>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4</a:t>
            </a:fld>
            <a:endParaRPr lang="zh-CN" altLang="en-US"/>
          </a:p>
        </p:txBody>
      </p:sp>
      <p:pic>
        <p:nvPicPr>
          <p:cNvPr id="6" name="Picture 5">
            <a:extLst>
              <a:ext uri="{FF2B5EF4-FFF2-40B4-BE49-F238E27FC236}">
                <a16:creationId xmlns:a16="http://schemas.microsoft.com/office/drawing/2014/main" id="{44C1DA99-FDC3-E040-A180-635B51B29AD9}"/>
              </a:ext>
            </a:extLst>
          </p:cNvPr>
          <p:cNvPicPr>
            <a:picLocks noChangeAspect="1"/>
          </p:cNvPicPr>
          <p:nvPr/>
        </p:nvPicPr>
        <p:blipFill>
          <a:blip r:embed="rId2"/>
          <a:stretch>
            <a:fillRect/>
          </a:stretch>
        </p:blipFill>
        <p:spPr>
          <a:xfrm>
            <a:off x="1098550" y="2306323"/>
            <a:ext cx="12433300" cy="5321300"/>
          </a:xfrm>
          <a:prstGeom prst="rect">
            <a:avLst/>
          </a:prstGeom>
        </p:spPr>
      </p:pic>
    </p:spTree>
    <p:extLst>
      <p:ext uri="{BB962C8B-B14F-4D97-AF65-F5344CB8AC3E}">
        <p14:creationId xmlns:p14="http://schemas.microsoft.com/office/powerpoint/2010/main" val="417918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C05E-FF09-A240-AE8F-85C1812CC567}"/>
              </a:ext>
            </a:extLst>
          </p:cNvPr>
          <p:cNvSpPr>
            <a:spLocks noGrp="1"/>
          </p:cNvSpPr>
          <p:nvPr>
            <p:ph type="title"/>
          </p:nvPr>
        </p:nvSpPr>
        <p:spPr/>
        <p:txBody>
          <a:bodyPr>
            <a:normAutofit fontScale="90000"/>
          </a:bodyPr>
          <a:lstStyle/>
          <a:p>
            <a:r>
              <a:rPr lang="zh-CN" altLang="en-US" dirty="0"/>
              <a:t>串行程序优化方法也可能适用</a:t>
            </a:r>
            <a:endParaRPr lang="en-US" dirty="0"/>
          </a:p>
        </p:txBody>
      </p:sp>
      <p:sp>
        <p:nvSpPr>
          <p:cNvPr id="3" name="Content Placeholder 2">
            <a:extLst>
              <a:ext uri="{FF2B5EF4-FFF2-40B4-BE49-F238E27FC236}">
                <a16:creationId xmlns:a16="http://schemas.microsoft.com/office/drawing/2014/main" id="{4BF8B4C7-FA3D-EF41-8447-21C3CC03625E}"/>
              </a:ext>
            </a:extLst>
          </p:cNvPr>
          <p:cNvSpPr>
            <a:spLocks noGrp="1"/>
          </p:cNvSpPr>
          <p:nvPr>
            <p:ph idx="1"/>
          </p:nvPr>
        </p:nvSpPr>
        <p:spPr/>
        <p:txBody>
          <a:bodyPr/>
          <a:lstStyle/>
          <a:p>
            <a:r>
              <a:rPr lang="zh-CN" altLang="en-US" dirty="0"/>
              <a:t>展开循环（</a:t>
            </a:r>
            <a:r>
              <a:rPr lang="en-US" altLang="zh-CN" dirty="0"/>
              <a:t>loop</a:t>
            </a:r>
            <a:r>
              <a:rPr lang="zh-CN" altLang="en-US" dirty="0"/>
              <a:t> </a:t>
            </a:r>
            <a:r>
              <a:rPr lang="en-US" altLang="zh-CN" dirty="0"/>
              <a:t>unrolling</a:t>
            </a:r>
            <a:r>
              <a:rPr lang="zh-CN" altLang="en-US" dirty="0"/>
              <a:t>）</a:t>
            </a:r>
            <a:endParaRPr lang="en-US" altLang="zh-CN" dirty="0"/>
          </a:p>
          <a:p>
            <a:pPr lvl="1"/>
            <a:r>
              <a:rPr lang="zh-CN" altLang="en-US" dirty="0"/>
              <a:t>使用编译器优化</a:t>
            </a:r>
            <a:endParaRPr lang="en-US" altLang="zh-CN" dirty="0"/>
          </a:p>
          <a:p>
            <a:pPr lvl="2"/>
            <a:r>
              <a:rPr lang="en-US" altLang="zh-CN" dirty="0" err="1"/>
              <a:t>gcc</a:t>
            </a:r>
            <a:r>
              <a:rPr lang="zh-CN" altLang="en-US" dirty="0"/>
              <a:t> </a:t>
            </a:r>
            <a:r>
              <a:rPr lang="en-US" altLang="zh-CN" dirty="0"/>
              <a:t>–</a:t>
            </a:r>
            <a:r>
              <a:rPr lang="en-US" altLang="zh-CN" dirty="0" err="1"/>
              <a:t>funroll</a:t>
            </a:r>
            <a:r>
              <a:rPr lang="en-US" altLang="zh-CN" dirty="0"/>
              <a:t>-loops</a:t>
            </a:r>
          </a:p>
          <a:p>
            <a:pPr lvl="2"/>
            <a:r>
              <a:rPr lang="zh-CN" altLang="en-US" dirty="0"/>
              <a:t>某些编译器的</a:t>
            </a:r>
            <a:r>
              <a:rPr lang="en-US" altLang="zh-CN" dirty="0"/>
              <a:t>-O3</a:t>
            </a:r>
            <a:r>
              <a:rPr lang="zh-CN" altLang="en-US" dirty="0"/>
              <a:t>级别优化同样会展开循环</a:t>
            </a:r>
            <a:endParaRPr lang="en-US" altLang="zh-CN" dirty="0"/>
          </a:p>
          <a:p>
            <a:pPr lvl="1"/>
            <a:r>
              <a:rPr lang="zh-CN" altLang="en-US" dirty="0"/>
              <a:t>手动展开</a:t>
            </a:r>
            <a:endParaRPr lang="en-US" altLang="zh-CN" dirty="0"/>
          </a:p>
          <a:p>
            <a:pPr lvl="2"/>
            <a:endParaRPr lang="en-US" dirty="0"/>
          </a:p>
        </p:txBody>
      </p:sp>
      <p:sp>
        <p:nvSpPr>
          <p:cNvPr id="4" name="Slide Number Placeholder 3">
            <a:extLst>
              <a:ext uri="{FF2B5EF4-FFF2-40B4-BE49-F238E27FC236}">
                <a16:creationId xmlns:a16="http://schemas.microsoft.com/office/drawing/2014/main" id="{765B8F06-D9B0-4A4A-A6CF-D51D120F744B}"/>
              </a:ext>
            </a:extLst>
          </p:cNvPr>
          <p:cNvSpPr>
            <a:spLocks noGrp="1"/>
          </p:cNvSpPr>
          <p:nvPr>
            <p:ph type="sldNum" sz="quarter" idx="12"/>
          </p:nvPr>
        </p:nvSpPr>
        <p:spPr/>
        <p:txBody>
          <a:bodyPr/>
          <a:lstStyle/>
          <a:p>
            <a:pPr>
              <a:defRPr/>
            </a:pPr>
            <a:fld id="{CA40A734-EF3B-425E-9970-80954DDB0807}" type="slidenum">
              <a:rPr lang="zh-CN" altLang="en-US" smtClean="0"/>
              <a:pPr>
                <a:defRPr/>
              </a:pPr>
              <a:t>40</a:t>
            </a:fld>
            <a:endParaRPr lang="zh-CN" altLang="en-US"/>
          </a:p>
        </p:txBody>
      </p:sp>
      <p:sp>
        <p:nvSpPr>
          <p:cNvPr id="5" name="Rectangle 4">
            <a:extLst>
              <a:ext uri="{FF2B5EF4-FFF2-40B4-BE49-F238E27FC236}">
                <a16:creationId xmlns:a16="http://schemas.microsoft.com/office/drawing/2014/main" id="{1661B8E5-8E52-2E4E-8CFE-4268D85D6FC7}"/>
              </a:ext>
            </a:extLst>
          </p:cNvPr>
          <p:cNvSpPr/>
          <p:nvPr/>
        </p:nvSpPr>
        <p:spPr>
          <a:xfrm>
            <a:off x="3498776" y="4328496"/>
            <a:ext cx="3456384" cy="923330"/>
          </a:xfrm>
          <a:prstGeom prst="rect">
            <a:avLst/>
          </a:prstGeom>
          <a:solidFill>
            <a:schemeClr val="bg1"/>
          </a:solidFill>
          <a:ln w="25400">
            <a:solidFill>
              <a:srgbClr val="C00000"/>
            </a:solidFill>
          </a:ln>
        </p:spPr>
        <p:txBody>
          <a:bodyPr wrap="square">
            <a:spAutoFit/>
          </a:bodyPr>
          <a:lstStyle/>
          <a:p>
            <a:r>
              <a:rPr lang="en-US" dirty="0">
                <a:solidFill>
                  <a:srgbClr val="4B69C6"/>
                </a:solidFill>
                <a:latin typeface="Menlo" panose="020B0609030804020204" pitchFamily="49" charset="0"/>
              </a:rPr>
              <a:t>for</a:t>
            </a:r>
            <a:r>
              <a:rPr lang="en-US" dirty="0">
                <a:solidFill>
                  <a:srgbClr val="777777"/>
                </a:solidFill>
                <a:latin typeface="Menlo" panose="020B0609030804020204" pitchFamily="49" charset="0"/>
              </a:rPr>
              <a:t>(</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0</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&lt;</a:t>
            </a:r>
            <a:r>
              <a:rPr lang="en-US" dirty="0">
                <a:solidFill>
                  <a:srgbClr val="333333"/>
                </a:solidFill>
                <a:latin typeface="Menlo" panose="020B0609030804020204" pitchFamily="49" charset="0"/>
              </a:rPr>
              <a:t>n</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p>
          <a:p>
            <a:r>
              <a:rPr lang="en-US" altLang="zh-CN"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p:txBody>
      </p:sp>
      <p:sp>
        <p:nvSpPr>
          <p:cNvPr id="6" name="Rectangle 5">
            <a:extLst>
              <a:ext uri="{FF2B5EF4-FFF2-40B4-BE49-F238E27FC236}">
                <a16:creationId xmlns:a16="http://schemas.microsoft.com/office/drawing/2014/main" id="{315FC33E-9306-4A4B-A7D4-B78EBF50AA24}"/>
              </a:ext>
            </a:extLst>
          </p:cNvPr>
          <p:cNvSpPr/>
          <p:nvPr/>
        </p:nvSpPr>
        <p:spPr>
          <a:xfrm>
            <a:off x="7942744" y="4292940"/>
            <a:ext cx="4032448" cy="1754326"/>
          </a:xfrm>
          <a:prstGeom prst="rect">
            <a:avLst/>
          </a:prstGeom>
          <a:solidFill>
            <a:schemeClr val="bg1"/>
          </a:solidFill>
          <a:ln w="25400">
            <a:solidFill>
              <a:srgbClr val="C00000"/>
            </a:solidFill>
          </a:ln>
        </p:spPr>
        <p:txBody>
          <a:bodyPr wrap="square">
            <a:spAutoFit/>
          </a:bodyPr>
          <a:lstStyle/>
          <a:p>
            <a:r>
              <a:rPr lang="en-US" dirty="0">
                <a:solidFill>
                  <a:srgbClr val="4B69C6"/>
                </a:solidFill>
                <a:latin typeface="Menlo" panose="020B0609030804020204" pitchFamily="49" charset="0"/>
              </a:rPr>
              <a:t>for</a:t>
            </a:r>
            <a:r>
              <a:rPr lang="en-US" dirty="0">
                <a:solidFill>
                  <a:srgbClr val="777777"/>
                </a:solidFill>
                <a:latin typeface="Menlo" panose="020B0609030804020204" pitchFamily="49" charset="0"/>
              </a:rPr>
              <a:t>(</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0</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&lt;</a:t>
            </a:r>
            <a:r>
              <a:rPr lang="en-US" dirty="0">
                <a:solidFill>
                  <a:srgbClr val="333333"/>
                </a:solidFill>
                <a:latin typeface="Menlo" panose="020B0609030804020204" pitchFamily="49" charset="0"/>
              </a:rPr>
              <a:t>n</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b="1" dirty="0">
                <a:solidFill>
                  <a:srgbClr val="AA3731"/>
                </a:solidFill>
                <a:latin typeface="Menlo" panose="020B0609030804020204" pitchFamily="49" charset="0"/>
              </a:rPr>
              <a:t>    </a:t>
            </a:r>
            <a:r>
              <a:rPr lang="en-US" b="1" dirty="0" err="1">
                <a:solidFill>
                  <a:srgbClr val="AA3731"/>
                </a:solidFill>
                <a:latin typeface="Menlo" panose="020B0609030804020204" pitchFamily="49" charset="0"/>
              </a:rPr>
              <a:t>do_something</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i</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p:txBody>
      </p:sp>
    </p:spTree>
    <p:extLst>
      <p:ext uri="{BB962C8B-B14F-4D97-AF65-F5344CB8AC3E}">
        <p14:creationId xmlns:p14="http://schemas.microsoft.com/office/powerpoint/2010/main" val="2317216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C05E-FF09-A240-AE8F-85C1812CC567}"/>
              </a:ext>
            </a:extLst>
          </p:cNvPr>
          <p:cNvSpPr>
            <a:spLocks noGrp="1"/>
          </p:cNvSpPr>
          <p:nvPr>
            <p:ph type="title"/>
          </p:nvPr>
        </p:nvSpPr>
        <p:spPr/>
        <p:txBody>
          <a:bodyPr>
            <a:normAutofit fontScale="90000"/>
          </a:bodyPr>
          <a:lstStyle/>
          <a:p>
            <a:r>
              <a:rPr lang="zh-CN" altLang="en-US" dirty="0"/>
              <a:t>串行程序优化方法也可能适用</a:t>
            </a:r>
            <a:endParaRPr lang="en-US" dirty="0"/>
          </a:p>
        </p:txBody>
      </p:sp>
      <p:sp>
        <p:nvSpPr>
          <p:cNvPr id="3" name="Content Placeholder 2">
            <a:extLst>
              <a:ext uri="{FF2B5EF4-FFF2-40B4-BE49-F238E27FC236}">
                <a16:creationId xmlns:a16="http://schemas.microsoft.com/office/drawing/2014/main" id="{4BF8B4C7-FA3D-EF41-8447-21C3CC03625E}"/>
              </a:ext>
            </a:extLst>
          </p:cNvPr>
          <p:cNvSpPr>
            <a:spLocks noGrp="1"/>
          </p:cNvSpPr>
          <p:nvPr>
            <p:ph idx="1"/>
          </p:nvPr>
        </p:nvSpPr>
        <p:spPr/>
        <p:txBody>
          <a:bodyPr/>
          <a:lstStyle/>
          <a:p>
            <a:r>
              <a:rPr lang="zh-CN" altLang="en-US" dirty="0"/>
              <a:t>展开循环（</a:t>
            </a:r>
            <a:r>
              <a:rPr lang="en-US" altLang="zh-CN" dirty="0"/>
              <a:t>loop</a:t>
            </a:r>
            <a:r>
              <a:rPr lang="zh-CN" altLang="en-US" dirty="0"/>
              <a:t> </a:t>
            </a:r>
            <a:r>
              <a:rPr lang="en-US" altLang="zh-CN" dirty="0"/>
              <a:t>unrolling</a:t>
            </a:r>
            <a:r>
              <a:rPr lang="zh-CN" altLang="en-US" dirty="0"/>
              <a:t>）</a:t>
            </a:r>
            <a:endParaRPr lang="en-US" altLang="zh-CN" dirty="0"/>
          </a:p>
          <a:p>
            <a:pPr lvl="1"/>
            <a:r>
              <a:rPr lang="zh-CN" altLang="en-US" dirty="0"/>
              <a:t>使用编译器优化</a:t>
            </a:r>
            <a:endParaRPr lang="en-US" altLang="zh-CN" dirty="0"/>
          </a:p>
          <a:p>
            <a:pPr lvl="2"/>
            <a:r>
              <a:rPr lang="en-US" altLang="zh-CN" dirty="0" err="1"/>
              <a:t>gcc</a:t>
            </a:r>
            <a:r>
              <a:rPr lang="zh-CN" altLang="en-US" dirty="0"/>
              <a:t> </a:t>
            </a:r>
            <a:r>
              <a:rPr lang="en-US" altLang="zh-CN" dirty="0"/>
              <a:t>–</a:t>
            </a:r>
            <a:r>
              <a:rPr lang="en-US" altLang="zh-CN" dirty="0" err="1"/>
              <a:t>funroll</a:t>
            </a:r>
            <a:r>
              <a:rPr lang="en-US" altLang="zh-CN" dirty="0"/>
              <a:t>-loops</a:t>
            </a:r>
          </a:p>
          <a:p>
            <a:pPr lvl="2"/>
            <a:r>
              <a:rPr lang="zh-CN" altLang="en-US" dirty="0"/>
              <a:t>某些编译器的</a:t>
            </a:r>
            <a:r>
              <a:rPr lang="en-US" altLang="zh-CN" dirty="0"/>
              <a:t>-O3</a:t>
            </a:r>
            <a:r>
              <a:rPr lang="zh-CN" altLang="en-US" dirty="0"/>
              <a:t>级别优化同样会展开循环</a:t>
            </a:r>
            <a:endParaRPr lang="en-US" altLang="zh-CN" dirty="0"/>
          </a:p>
          <a:p>
            <a:pPr lvl="1"/>
            <a:r>
              <a:rPr lang="zh-CN" altLang="en-US" dirty="0"/>
              <a:t>手动展开（并行归约的最后</a:t>
            </a:r>
            <a:r>
              <a:rPr lang="en-US" altLang="zh-CN" dirty="0"/>
              <a:t>6</a:t>
            </a:r>
            <a:r>
              <a:rPr lang="zh-CN" altLang="en-US" dirty="0"/>
              <a:t>次迭代）</a:t>
            </a:r>
            <a:endParaRPr lang="en-US" altLang="zh-CN" dirty="0"/>
          </a:p>
          <a:p>
            <a:pPr lvl="2"/>
            <a:endParaRPr lang="en-US" dirty="0"/>
          </a:p>
        </p:txBody>
      </p:sp>
      <p:sp>
        <p:nvSpPr>
          <p:cNvPr id="4" name="Slide Number Placeholder 3">
            <a:extLst>
              <a:ext uri="{FF2B5EF4-FFF2-40B4-BE49-F238E27FC236}">
                <a16:creationId xmlns:a16="http://schemas.microsoft.com/office/drawing/2014/main" id="{765B8F06-D9B0-4A4A-A6CF-D51D120F744B}"/>
              </a:ext>
            </a:extLst>
          </p:cNvPr>
          <p:cNvSpPr>
            <a:spLocks noGrp="1"/>
          </p:cNvSpPr>
          <p:nvPr>
            <p:ph type="sldNum" sz="quarter" idx="12"/>
          </p:nvPr>
        </p:nvSpPr>
        <p:spPr/>
        <p:txBody>
          <a:bodyPr/>
          <a:lstStyle/>
          <a:p>
            <a:pPr>
              <a:defRPr/>
            </a:pPr>
            <a:fld id="{CA40A734-EF3B-425E-9970-80954DDB0807}" type="slidenum">
              <a:rPr lang="zh-CN" altLang="en-US" smtClean="0"/>
              <a:pPr>
                <a:defRPr/>
              </a:pPr>
              <a:t>41</a:t>
            </a:fld>
            <a:endParaRPr lang="zh-CN" altLang="en-US"/>
          </a:p>
        </p:txBody>
      </p:sp>
      <p:sp>
        <p:nvSpPr>
          <p:cNvPr id="8" name="Rectangle 7">
            <a:extLst>
              <a:ext uri="{FF2B5EF4-FFF2-40B4-BE49-F238E27FC236}">
                <a16:creationId xmlns:a16="http://schemas.microsoft.com/office/drawing/2014/main" id="{A29F4B09-7601-F64E-9489-21275BD167AD}"/>
              </a:ext>
            </a:extLst>
          </p:cNvPr>
          <p:cNvSpPr/>
          <p:nvPr/>
        </p:nvSpPr>
        <p:spPr>
          <a:xfrm>
            <a:off x="8791055" y="4330824"/>
            <a:ext cx="4680520" cy="2585323"/>
          </a:xfrm>
          <a:prstGeom prst="rect">
            <a:avLst/>
          </a:prstGeom>
          <a:solidFill>
            <a:schemeClr val="bg1"/>
          </a:solidFill>
          <a:ln w="25400">
            <a:solidFill>
              <a:srgbClr val="C00000"/>
            </a:solidFill>
          </a:ln>
        </p:spPr>
        <p:txBody>
          <a:bodyPr wrap="square">
            <a:spAutoFit/>
          </a:bodyPr>
          <a:lstStyle/>
          <a:p>
            <a:r>
              <a:rPr lang="en-US" dirty="0">
                <a:solidFill>
                  <a:srgbClr val="4B69C6"/>
                </a:solidFill>
                <a:latin typeface="Menlo" panose="020B0609030804020204" pitchFamily="49" charset="0"/>
              </a:rPr>
              <a:t>if</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&lt;</a:t>
            </a:r>
            <a:r>
              <a:rPr lang="en-US" dirty="0">
                <a:solidFill>
                  <a:srgbClr val="9C5D27"/>
                </a:solidFill>
                <a:latin typeface="Menlo" panose="020B0609030804020204" pitchFamily="49" charset="0"/>
              </a:rPr>
              <a:t>32</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4B69C6"/>
                </a:solidFill>
                <a:latin typeface="Menlo" panose="020B0609030804020204" pitchFamily="49" charset="0"/>
              </a:rPr>
              <a:t>    </a:t>
            </a:r>
            <a:r>
              <a:rPr lang="en-US" dirty="0">
                <a:solidFill>
                  <a:srgbClr val="4B69C6"/>
                </a:solidFill>
                <a:latin typeface="Menlo" panose="020B0609030804020204" pitchFamily="49" charset="0"/>
              </a:rPr>
              <a:t>volatile</a:t>
            </a:r>
            <a:r>
              <a:rPr lang="en-US" dirty="0">
                <a:solidFill>
                  <a:srgbClr val="333333"/>
                </a:solidFill>
                <a:latin typeface="Menlo" panose="020B0609030804020204" pitchFamily="49" charset="0"/>
              </a:rPr>
              <a:t> </a:t>
            </a:r>
            <a:r>
              <a:rPr lang="en-US" dirty="0" err="1">
                <a:solidFill>
                  <a:srgbClr val="7A3E9D"/>
                </a:solidFill>
                <a:latin typeface="Menlo" panose="020B0609030804020204" pitchFamily="49" charset="0"/>
              </a:rPr>
              <a:t>int</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32</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16</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8</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4</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2</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vdata</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1</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sp>
        <p:nvSpPr>
          <p:cNvPr id="9" name="Rectangle 8">
            <a:extLst>
              <a:ext uri="{FF2B5EF4-FFF2-40B4-BE49-F238E27FC236}">
                <a16:creationId xmlns:a16="http://schemas.microsoft.com/office/drawing/2014/main" id="{C26CF493-4E41-8345-9D87-8B4C519212F9}"/>
              </a:ext>
            </a:extLst>
          </p:cNvPr>
          <p:cNvSpPr/>
          <p:nvPr/>
        </p:nvSpPr>
        <p:spPr>
          <a:xfrm>
            <a:off x="906488" y="4330824"/>
            <a:ext cx="7457262" cy="1754326"/>
          </a:xfrm>
          <a:prstGeom prst="rect">
            <a:avLst/>
          </a:prstGeom>
          <a:solidFill>
            <a:schemeClr val="bg1"/>
          </a:solidFill>
          <a:ln w="25400">
            <a:solidFill>
              <a:srgbClr val="C00000"/>
            </a:solidFill>
          </a:ln>
        </p:spPr>
        <p:txBody>
          <a:bodyPr wrap="square">
            <a:spAutoFit/>
          </a:bodyPr>
          <a:lstStyle/>
          <a:p>
            <a:r>
              <a:rPr lang="en-US" dirty="0">
                <a:solidFill>
                  <a:srgbClr val="4B69C6"/>
                </a:solidFill>
                <a:latin typeface="Menlo" panose="020B0609030804020204" pitchFamily="49" charset="0"/>
              </a:rPr>
              <a:t>for</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stride</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blockDim.x</a:t>
            </a:r>
            <a:r>
              <a:rPr lang="en-US" dirty="0">
                <a:solidFill>
                  <a:srgbClr val="777777"/>
                </a:solidFill>
                <a:latin typeface="Menlo" panose="020B0609030804020204" pitchFamily="49" charset="0"/>
              </a:rPr>
              <a:t>/</a:t>
            </a:r>
            <a:r>
              <a:rPr lang="en-US" dirty="0">
                <a:solidFill>
                  <a:srgbClr val="9C5D27"/>
                </a:solidFill>
                <a:latin typeface="Menlo" panose="020B0609030804020204" pitchFamily="49" charset="0"/>
              </a:rPr>
              <a:t>2</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stride</a:t>
            </a:r>
            <a:r>
              <a:rPr lang="en-US" dirty="0">
                <a:solidFill>
                  <a:srgbClr val="777777"/>
                </a:solidFill>
                <a:latin typeface="Menlo" panose="020B0609030804020204" pitchFamily="49" charset="0"/>
              </a:rPr>
              <a:t>&gt;</a:t>
            </a:r>
            <a:r>
              <a:rPr lang="en-US" dirty="0">
                <a:solidFill>
                  <a:srgbClr val="9C5D27"/>
                </a:solidFill>
                <a:latin typeface="Menlo" panose="020B0609030804020204" pitchFamily="49" charset="0"/>
              </a:rPr>
              <a:t>0</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stride</a:t>
            </a:r>
            <a:r>
              <a:rPr lang="en-US" dirty="0">
                <a:solidFill>
                  <a:srgbClr val="777777"/>
                </a:solidFill>
                <a:latin typeface="Menlo" panose="020B0609030804020204" pitchFamily="49" charset="0"/>
              </a:rPr>
              <a:t>&gt;&gt;=</a:t>
            </a:r>
            <a:r>
              <a:rPr lang="en-US" dirty="0">
                <a:solidFill>
                  <a:srgbClr val="9C5D27"/>
                </a:solidFill>
                <a:latin typeface="Menlo" panose="020B0609030804020204" pitchFamily="49" charset="0"/>
              </a:rPr>
              <a:t>1</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4B69C6"/>
                </a:solidFill>
                <a:latin typeface="Menlo" panose="020B0609030804020204" pitchFamily="49" charset="0"/>
              </a:rPr>
              <a:t>    </a:t>
            </a:r>
            <a:r>
              <a:rPr lang="en-US" dirty="0">
                <a:solidFill>
                  <a:srgbClr val="4B69C6"/>
                </a:solidFill>
                <a:latin typeface="Menlo" panose="020B0609030804020204" pitchFamily="49" charset="0"/>
              </a:rPr>
              <a:t>if</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&lt;</a:t>
            </a:r>
            <a:r>
              <a:rPr lang="en-US" dirty="0">
                <a:solidFill>
                  <a:srgbClr val="333333"/>
                </a:solidFill>
                <a:latin typeface="Menlo" panose="020B0609030804020204" pitchFamily="49" charset="0"/>
              </a:rPr>
              <a:t>stride</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err="1">
                <a:solidFill>
                  <a:srgbClr val="777777"/>
                </a:solidFill>
                <a:latin typeface="Menlo" panose="020B0609030804020204" pitchFamily="49" charset="0"/>
              </a:rPr>
              <a:t>+</a:t>
            </a:r>
            <a:r>
              <a:rPr lang="en-US" dirty="0" err="1">
                <a:solidFill>
                  <a:srgbClr val="333333"/>
                </a:solidFill>
                <a:latin typeface="Menlo" panose="020B0609030804020204" pitchFamily="49" charset="0"/>
              </a:rPr>
              <a:t>stride</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777777"/>
                </a:solidFill>
                <a:latin typeface="Menlo" panose="020B0609030804020204" pitchFamily="49" charset="0"/>
              </a:rPr>
              <a:t>    </a:t>
            </a:r>
            <a:r>
              <a:rPr lang="en-US" dirty="0">
                <a:solidFill>
                  <a:srgbClr val="777777"/>
                </a:solidFill>
                <a:latin typeface="Menlo" panose="020B0609030804020204" pitchFamily="49" charset="0"/>
              </a:rPr>
              <a:t>}</a:t>
            </a:r>
          </a:p>
          <a:p>
            <a:r>
              <a:rPr lang="zh-CN" altLang="en-US" b="1" dirty="0">
                <a:solidFill>
                  <a:srgbClr val="AA3731"/>
                </a:solidFill>
                <a:latin typeface="Menlo" panose="020B0609030804020204" pitchFamily="49" charset="0"/>
              </a:rPr>
              <a:t>    </a:t>
            </a:r>
            <a:r>
              <a:rPr lang="en-US" b="1" dirty="0">
                <a:solidFill>
                  <a:srgbClr val="AA3731"/>
                </a:solidFill>
                <a:latin typeface="Menlo" panose="020B0609030804020204" pitchFamily="49" charset="0"/>
              </a:rPr>
              <a:t>__</a:t>
            </a:r>
            <a:r>
              <a:rPr lang="en-US" b="1" dirty="0" err="1">
                <a:solidFill>
                  <a:srgbClr val="AA3731"/>
                </a:solidFill>
                <a:latin typeface="Menlo" panose="020B0609030804020204" pitchFamily="49" charset="0"/>
              </a:rPr>
              <a:t>syncthreads</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648542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1D0B-9874-214D-80BD-6302E7A0F5C6}"/>
              </a:ext>
            </a:extLst>
          </p:cNvPr>
          <p:cNvSpPr>
            <a:spLocks noGrp="1"/>
          </p:cNvSpPr>
          <p:nvPr>
            <p:ph type="title"/>
          </p:nvPr>
        </p:nvSpPr>
        <p:spPr/>
        <p:txBody>
          <a:bodyPr>
            <a:normAutofit fontScale="90000"/>
          </a:bodyPr>
          <a:lstStyle/>
          <a:p>
            <a:r>
              <a:rPr lang="zh-CN" altLang="en-US" dirty="0"/>
              <a:t>参考</a:t>
            </a:r>
            <a:endParaRPr lang="en-US" dirty="0"/>
          </a:p>
        </p:txBody>
      </p:sp>
      <p:sp>
        <p:nvSpPr>
          <p:cNvPr id="3" name="Content Placeholder 2">
            <a:extLst>
              <a:ext uri="{FF2B5EF4-FFF2-40B4-BE49-F238E27FC236}">
                <a16:creationId xmlns:a16="http://schemas.microsoft.com/office/drawing/2014/main" id="{02DECE8B-29C2-A343-9352-DD1537F4187F}"/>
              </a:ext>
            </a:extLst>
          </p:cNvPr>
          <p:cNvSpPr>
            <a:spLocks noGrp="1"/>
          </p:cNvSpPr>
          <p:nvPr>
            <p:ph idx="1"/>
          </p:nvPr>
        </p:nvSpPr>
        <p:spPr/>
        <p:txBody>
          <a:bodyPr/>
          <a:lstStyle/>
          <a:p>
            <a:r>
              <a:rPr lang="zh-CN" altLang="en-US" dirty="0"/>
              <a:t>串行程序优化</a:t>
            </a:r>
            <a:endParaRPr lang="en-US" altLang="zh-CN" dirty="0"/>
          </a:p>
          <a:p>
            <a:pPr lvl="1"/>
            <a:r>
              <a:rPr lang="en-US" altLang="zh-CN" dirty="0"/>
              <a:t>Michael</a:t>
            </a:r>
            <a:r>
              <a:rPr lang="zh-CN" altLang="en-US" dirty="0"/>
              <a:t> </a:t>
            </a:r>
            <a:r>
              <a:rPr lang="en-US" altLang="zh-CN" dirty="0"/>
              <a:t>E.</a:t>
            </a:r>
            <a:r>
              <a:rPr lang="zh-CN" altLang="en-US" dirty="0"/>
              <a:t> </a:t>
            </a:r>
            <a:r>
              <a:rPr lang="en-US" altLang="zh-CN" dirty="0"/>
              <a:t>Lee,</a:t>
            </a:r>
            <a:r>
              <a:rPr lang="zh-CN" altLang="en-US" dirty="0"/>
              <a:t> </a:t>
            </a:r>
            <a:r>
              <a:rPr lang="en-US" altLang="zh-CN" dirty="0"/>
              <a:t>Optimization</a:t>
            </a:r>
            <a:r>
              <a:rPr lang="zh-CN" altLang="en-US" dirty="0"/>
              <a:t> </a:t>
            </a:r>
            <a:r>
              <a:rPr lang="en-US" altLang="zh-CN" dirty="0"/>
              <a:t>of</a:t>
            </a:r>
            <a:r>
              <a:rPr lang="zh-CN" altLang="en-US" dirty="0"/>
              <a:t> </a:t>
            </a:r>
            <a:r>
              <a:rPr lang="en-US" altLang="zh-CN" dirty="0"/>
              <a:t>Computer</a:t>
            </a:r>
            <a:r>
              <a:rPr lang="zh-CN" altLang="en-US" dirty="0"/>
              <a:t> </a:t>
            </a:r>
            <a:r>
              <a:rPr lang="en-US" altLang="zh-CN" dirty="0"/>
              <a:t>Programs</a:t>
            </a:r>
            <a:r>
              <a:rPr lang="zh-CN" altLang="en-US" dirty="0"/>
              <a:t> </a:t>
            </a:r>
            <a:r>
              <a:rPr lang="en-US" altLang="zh-CN" dirty="0"/>
              <a:t>in</a:t>
            </a:r>
            <a:r>
              <a:rPr lang="zh-CN" altLang="en-US" dirty="0"/>
              <a:t> </a:t>
            </a:r>
            <a:r>
              <a:rPr lang="en-US" altLang="zh-CN" dirty="0"/>
              <a:t>C</a:t>
            </a:r>
          </a:p>
          <a:p>
            <a:pPr lvl="2"/>
            <a:r>
              <a:rPr lang="en-US" dirty="0">
                <a:hlinkClick r:id="rId2"/>
              </a:rPr>
              <a:t>http://icps.u-strasbg.fr/~bastoul/local_copies/lee.html</a:t>
            </a:r>
            <a:endParaRPr lang="en-US" dirty="0"/>
          </a:p>
          <a:p>
            <a:pPr lvl="1"/>
            <a:r>
              <a:rPr lang="en-US" altLang="zh-CN" dirty="0"/>
              <a:t>Lucas</a:t>
            </a:r>
            <a:r>
              <a:rPr lang="zh-CN" altLang="en-US" dirty="0"/>
              <a:t> </a:t>
            </a:r>
            <a:r>
              <a:rPr lang="en-US" altLang="zh-CN" dirty="0"/>
              <a:t>A.</a:t>
            </a:r>
            <a:r>
              <a:rPr lang="zh-CN" altLang="en-US" dirty="0"/>
              <a:t> </a:t>
            </a:r>
            <a:r>
              <a:rPr lang="en-US" altLang="zh-CN" dirty="0"/>
              <a:t>Wilson,</a:t>
            </a:r>
            <a:r>
              <a:rPr lang="zh-CN" altLang="en-US" dirty="0"/>
              <a:t> </a:t>
            </a:r>
            <a:r>
              <a:rPr lang="en-US" altLang="zh-CN" dirty="0"/>
              <a:t>Serial</a:t>
            </a:r>
            <a:r>
              <a:rPr lang="zh-CN" altLang="en-US" dirty="0"/>
              <a:t> </a:t>
            </a:r>
            <a:r>
              <a:rPr lang="en-US" altLang="zh-CN" dirty="0"/>
              <a:t>&amp;</a:t>
            </a:r>
            <a:r>
              <a:rPr lang="zh-CN" altLang="en-US" dirty="0"/>
              <a:t> </a:t>
            </a:r>
            <a:r>
              <a:rPr lang="en-US" altLang="zh-CN" dirty="0"/>
              <a:t>Vector</a:t>
            </a:r>
            <a:r>
              <a:rPr lang="zh-CN" altLang="en-US" dirty="0"/>
              <a:t> </a:t>
            </a:r>
            <a:r>
              <a:rPr lang="en-US" altLang="zh-CN" dirty="0"/>
              <a:t>Optimization</a:t>
            </a:r>
          </a:p>
          <a:p>
            <a:pPr lvl="2"/>
            <a:r>
              <a:rPr lang="en-US" dirty="0">
                <a:hlinkClick r:id="rId3"/>
              </a:rPr>
              <a:t>https://portal.tacc.utexas.edu/documents/13601/1041435/06-Serial_and_Vector_Optimization.pdf/4eef1e1c-7592-4ac4-8608-1f0662553a88</a:t>
            </a:r>
            <a:endParaRPr lang="en-US" dirty="0"/>
          </a:p>
        </p:txBody>
      </p:sp>
      <p:sp>
        <p:nvSpPr>
          <p:cNvPr id="4" name="Slide Number Placeholder 3">
            <a:extLst>
              <a:ext uri="{FF2B5EF4-FFF2-40B4-BE49-F238E27FC236}">
                <a16:creationId xmlns:a16="http://schemas.microsoft.com/office/drawing/2014/main" id="{8528E6A2-8FEC-3F4A-AD3C-6F3869E6882C}"/>
              </a:ext>
            </a:extLst>
          </p:cNvPr>
          <p:cNvSpPr>
            <a:spLocks noGrp="1"/>
          </p:cNvSpPr>
          <p:nvPr>
            <p:ph type="sldNum" sz="quarter" idx="12"/>
          </p:nvPr>
        </p:nvSpPr>
        <p:spPr/>
        <p:txBody>
          <a:bodyPr/>
          <a:lstStyle/>
          <a:p>
            <a:pPr>
              <a:defRPr/>
            </a:pPr>
            <a:fld id="{CA40A734-EF3B-425E-9970-80954DDB0807}" type="slidenum">
              <a:rPr lang="zh-CN" altLang="en-US" smtClean="0"/>
              <a:pPr>
                <a:defRPr/>
              </a:pPr>
              <a:t>42</a:t>
            </a:fld>
            <a:endParaRPr lang="zh-CN" altLang="en-US"/>
          </a:p>
        </p:txBody>
      </p:sp>
    </p:spTree>
    <p:extLst>
      <p:ext uri="{BB962C8B-B14F-4D97-AF65-F5344CB8AC3E}">
        <p14:creationId xmlns:p14="http://schemas.microsoft.com/office/powerpoint/2010/main" val="2097994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zh-CN" altLang="en-US" sz="4400" dirty="0"/>
              <a:t>课程提纲</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zh-CN" altLang="en-US" dirty="0"/>
              <a:t>优化全局内存访问</a:t>
            </a:r>
            <a:endParaRPr lang="en-US" altLang="zh-CN" dirty="0"/>
          </a:p>
          <a:p>
            <a:r>
              <a:rPr lang="zh-CN" altLang="en-US" dirty="0"/>
              <a:t>其他优化方法</a:t>
            </a:r>
            <a:endParaRPr lang="en-US" altLang="zh-CN" dirty="0"/>
          </a:p>
          <a:p>
            <a:r>
              <a:rPr lang="zh-CN" altLang="en-US" dirty="0">
                <a:solidFill>
                  <a:srgbClr val="C00000"/>
                </a:solidFill>
              </a:rPr>
              <a:t>优化实例</a:t>
            </a: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43</a:t>
            </a:fld>
            <a:endParaRPr lang="zh-CN" altLang="en-US"/>
          </a:p>
        </p:txBody>
      </p:sp>
    </p:spTree>
    <p:extLst>
      <p:ext uri="{BB962C8B-B14F-4D97-AF65-F5344CB8AC3E}">
        <p14:creationId xmlns:p14="http://schemas.microsoft.com/office/powerpoint/2010/main" val="362472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FF17-889C-5E4E-B30E-6AAE105D2411}"/>
              </a:ext>
            </a:extLst>
          </p:cNvPr>
          <p:cNvSpPr>
            <a:spLocks noGrp="1"/>
          </p:cNvSpPr>
          <p:nvPr>
            <p:ph type="title"/>
          </p:nvPr>
        </p:nvSpPr>
        <p:spPr/>
        <p:txBody>
          <a:bodyPr>
            <a:normAutofit fontScale="90000"/>
          </a:bodyPr>
          <a:lstStyle/>
          <a:p>
            <a:r>
              <a:rPr lang="zh-CN" altLang="en-US" dirty="0"/>
              <a:t>优化举例：矩阵转置</a:t>
            </a:r>
            <a:endParaRPr lang="en-US" dirty="0"/>
          </a:p>
        </p:txBody>
      </p:sp>
      <p:sp>
        <p:nvSpPr>
          <p:cNvPr id="3" name="Content Placeholder 2">
            <a:extLst>
              <a:ext uri="{FF2B5EF4-FFF2-40B4-BE49-F238E27FC236}">
                <a16:creationId xmlns:a16="http://schemas.microsoft.com/office/drawing/2014/main" id="{F85DC352-F12D-7646-98F2-6D363B7476BA}"/>
              </a:ext>
            </a:extLst>
          </p:cNvPr>
          <p:cNvSpPr>
            <a:spLocks noGrp="1"/>
          </p:cNvSpPr>
          <p:nvPr>
            <p:ph idx="1"/>
          </p:nvPr>
        </p:nvSpPr>
        <p:spPr/>
        <p:txBody>
          <a:bodyPr/>
          <a:lstStyle/>
          <a:p>
            <a:r>
              <a:rPr lang="zh-CN" altLang="en-US" dirty="0"/>
              <a:t>问题定义</a:t>
            </a:r>
            <a:endParaRPr lang="en-US" altLang="zh-CN" dirty="0"/>
          </a:p>
          <a:p>
            <a:pPr lvl="1"/>
            <a:r>
              <a:rPr lang="zh-CN" altLang="en-US" dirty="0"/>
              <a:t>将输入矩阵 </a:t>
            </a:r>
            <a:r>
              <a:rPr lang="en-US" altLang="zh-CN" dirty="0" err="1"/>
              <a:t>i</a:t>
            </a:r>
            <a:r>
              <a:rPr lang="zh-CN" altLang="en-US" dirty="0"/>
              <a:t> 行 </a:t>
            </a:r>
            <a:r>
              <a:rPr lang="en-US" altLang="zh-CN" dirty="0"/>
              <a:t>j</a:t>
            </a:r>
            <a:r>
              <a:rPr lang="zh-CN" altLang="en-US" dirty="0"/>
              <a:t> 列上的元素置于输出矩阵的 </a:t>
            </a:r>
            <a:r>
              <a:rPr lang="en-US" altLang="zh-CN" dirty="0"/>
              <a:t>j</a:t>
            </a:r>
            <a:r>
              <a:rPr lang="zh-CN" altLang="en-US" dirty="0"/>
              <a:t> 行 </a:t>
            </a:r>
            <a:r>
              <a:rPr lang="en-US" altLang="zh-CN" dirty="0" err="1"/>
              <a:t>i</a:t>
            </a:r>
            <a:r>
              <a:rPr lang="zh-CN" altLang="en-US" dirty="0"/>
              <a:t> 列</a:t>
            </a:r>
            <a:endParaRPr lang="en-US" altLang="zh-CN" dirty="0"/>
          </a:p>
          <a:p>
            <a:pPr lvl="1"/>
            <a:r>
              <a:rPr lang="en-US" altLang="zh-CN" dirty="0"/>
              <a:t>CPU</a:t>
            </a:r>
            <a:r>
              <a:rPr lang="zh-CN" altLang="en-US" dirty="0"/>
              <a:t>代码：</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存在问题？</a:t>
            </a:r>
            <a:endParaRPr lang="en-US" altLang="zh-CN" dirty="0"/>
          </a:p>
          <a:p>
            <a:pPr lvl="1"/>
            <a:endParaRPr lang="en-US" dirty="0"/>
          </a:p>
        </p:txBody>
      </p:sp>
      <p:sp>
        <p:nvSpPr>
          <p:cNvPr id="4" name="Slide Number Placeholder 3">
            <a:extLst>
              <a:ext uri="{FF2B5EF4-FFF2-40B4-BE49-F238E27FC236}">
                <a16:creationId xmlns:a16="http://schemas.microsoft.com/office/drawing/2014/main" id="{8358131A-9826-FD42-9995-E71B39304028}"/>
              </a:ext>
            </a:extLst>
          </p:cNvPr>
          <p:cNvSpPr>
            <a:spLocks noGrp="1"/>
          </p:cNvSpPr>
          <p:nvPr>
            <p:ph type="sldNum" sz="quarter" idx="12"/>
          </p:nvPr>
        </p:nvSpPr>
        <p:spPr/>
        <p:txBody>
          <a:bodyPr/>
          <a:lstStyle/>
          <a:p>
            <a:pPr>
              <a:defRPr/>
            </a:pPr>
            <a:fld id="{CA40A734-EF3B-425E-9970-80954DDB0807}" type="slidenum">
              <a:rPr lang="zh-CN" altLang="en-US" smtClean="0"/>
              <a:pPr>
                <a:defRPr/>
              </a:pPr>
              <a:t>44</a:t>
            </a:fld>
            <a:endParaRPr lang="zh-CN" altLang="en-US"/>
          </a:p>
        </p:txBody>
      </p:sp>
      <p:sp>
        <p:nvSpPr>
          <p:cNvPr id="6" name="Rectangle 5">
            <a:extLst>
              <a:ext uri="{FF2B5EF4-FFF2-40B4-BE49-F238E27FC236}">
                <a16:creationId xmlns:a16="http://schemas.microsoft.com/office/drawing/2014/main" id="{E13E4A5B-0A7F-3440-9A4C-034301031087}"/>
              </a:ext>
            </a:extLst>
          </p:cNvPr>
          <p:cNvSpPr/>
          <p:nvPr/>
        </p:nvSpPr>
        <p:spPr>
          <a:xfrm>
            <a:off x="2426060" y="3178696"/>
            <a:ext cx="9778280" cy="2677656"/>
          </a:xfrm>
          <a:prstGeom prst="rect">
            <a:avLst/>
          </a:prstGeom>
        </p:spPr>
        <p:txBody>
          <a:bodyPr wrap="square">
            <a:spAutoFit/>
          </a:bodyPr>
          <a:lstStyle/>
          <a:p>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dirty="0">
                <a:solidFill>
                  <a:srgbClr val="7A3E9D"/>
                </a:solidFill>
                <a:latin typeface="Menlo" panose="020B0609030804020204" pitchFamily="49" charset="0"/>
              </a:rPr>
              <a:t>transpose</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out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in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m)</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4B69C6"/>
                </a:solidFill>
                <a:latin typeface="Menlo" panose="020B0609030804020204" pitchFamily="49" charset="0"/>
              </a:rPr>
              <a:t>for</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y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9C5D27"/>
                </a:solidFill>
                <a:latin typeface="Menlo" panose="020B0609030804020204" pitchFamily="49" charset="0"/>
              </a:rPr>
              <a:t>0</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y </a:t>
            </a:r>
            <a:r>
              <a:rPr lang="en-US" sz="2400" dirty="0">
                <a:solidFill>
                  <a:srgbClr val="777777"/>
                </a:solidFill>
                <a:latin typeface="Menlo" panose="020B0609030804020204" pitchFamily="49" charset="0"/>
              </a:rPr>
              <a:t>&lt;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y</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4B69C6"/>
                </a:solidFill>
                <a:latin typeface="Menlo" panose="020B0609030804020204" pitchFamily="49" charset="0"/>
              </a:rPr>
              <a:t>for</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x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9C5D27"/>
                </a:solidFill>
                <a:latin typeface="Menlo" panose="020B0609030804020204" pitchFamily="49" charset="0"/>
              </a:rPr>
              <a:t>0</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x </a:t>
            </a:r>
            <a:r>
              <a:rPr lang="en-US" sz="2400" dirty="0">
                <a:solidFill>
                  <a:srgbClr val="777777"/>
                </a:solidFill>
                <a:latin typeface="Menlo" panose="020B0609030804020204" pitchFamily="49" charset="0"/>
              </a:rPr>
              <a:t>&lt;</a:t>
            </a:r>
            <a:r>
              <a:rPr lang="en-US" sz="2400" dirty="0">
                <a:solidFill>
                  <a:srgbClr val="333333"/>
                </a:solidFill>
                <a:latin typeface="Menlo" panose="020B0609030804020204" pitchFamily="49" charset="0"/>
              </a:rPr>
              <a:t> m</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out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x</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n</a:t>
            </a:r>
            <a:r>
              <a:rPr lang="en-US" sz="2400" dirty="0" err="1">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y</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in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y</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m</a:t>
            </a:r>
            <a:r>
              <a:rPr lang="en-US" sz="2400" dirty="0" err="1">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77777"/>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p>
          <a:p>
            <a:r>
              <a:rPr lang="zh-CN" altLang="en-US" sz="2400" dirty="0">
                <a:solidFill>
                  <a:srgbClr val="777777"/>
                </a:solidFill>
                <a:latin typeface="Menlo" panose="020B0609030804020204" pitchFamily="49" charset="0"/>
              </a:rPr>
              <a:t>    </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985098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3113-9839-F149-8B48-BDB7178301BD}"/>
              </a:ext>
            </a:extLst>
          </p:cNvPr>
          <p:cNvSpPr>
            <a:spLocks noGrp="1"/>
          </p:cNvSpPr>
          <p:nvPr>
            <p:ph type="title"/>
          </p:nvPr>
        </p:nvSpPr>
        <p:spPr/>
        <p:txBody>
          <a:bodyPr>
            <a:normAutofit fontScale="90000"/>
          </a:bodyPr>
          <a:lstStyle/>
          <a:p>
            <a:r>
              <a:rPr lang="zh-CN" altLang="en-US" dirty="0"/>
              <a:t>优化举例：矩阵转置</a:t>
            </a:r>
            <a:endParaRPr lang="en-US" dirty="0"/>
          </a:p>
        </p:txBody>
      </p:sp>
      <p:sp>
        <p:nvSpPr>
          <p:cNvPr id="3" name="Content Placeholder 2">
            <a:extLst>
              <a:ext uri="{FF2B5EF4-FFF2-40B4-BE49-F238E27FC236}">
                <a16:creationId xmlns:a16="http://schemas.microsoft.com/office/drawing/2014/main" id="{7BB120EF-08CD-B042-AA20-B62EE2C6B4EE}"/>
              </a:ext>
            </a:extLst>
          </p:cNvPr>
          <p:cNvSpPr>
            <a:spLocks noGrp="1"/>
          </p:cNvSpPr>
          <p:nvPr>
            <p:ph idx="1"/>
          </p:nvPr>
        </p:nvSpPr>
        <p:spPr/>
        <p:txBody>
          <a:bodyPr/>
          <a:lstStyle/>
          <a:p>
            <a:r>
              <a:rPr lang="zh-CN" altLang="en-US" dirty="0"/>
              <a:t>回顾：访问连续内存空间的重要性</a:t>
            </a:r>
            <a:endParaRPr lang="en-US" altLang="zh-CN" dirty="0"/>
          </a:p>
          <a:p>
            <a:pPr lvl="1"/>
            <a:r>
              <a:rPr lang="en-US" altLang="zh-CN" dirty="0"/>
              <a:t>CPU</a:t>
            </a:r>
            <a:r>
              <a:rPr lang="zh-CN" altLang="en-US" dirty="0"/>
              <a:t>上的</a:t>
            </a:r>
            <a:r>
              <a:rPr lang="en-US" altLang="zh-CN" dirty="0"/>
              <a:t>cache</a:t>
            </a:r>
            <a:r>
              <a:rPr lang="zh-CN" altLang="en-US" dirty="0"/>
              <a:t> </a:t>
            </a:r>
            <a:r>
              <a:rPr lang="en-US" altLang="zh-CN" dirty="0"/>
              <a:t>line</a:t>
            </a:r>
            <a:r>
              <a:rPr lang="zh-CN" altLang="en-US" dirty="0"/>
              <a:t>及</a:t>
            </a:r>
            <a:r>
              <a:rPr lang="en-US" altLang="zh-CN" dirty="0"/>
              <a:t>GPU</a:t>
            </a:r>
            <a:r>
              <a:rPr lang="zh-CN" altLang="en-US" dirty="0"/>
              <a:t>上的合并对齐访问</a:t>
            </a:r>
            <a:endParaRPr lang="en-US" altLang="zh-CN" dirty="0"/>
          </a:p>
          <a:p>
            <a:pPr lvl="2"/>
            <a:r>
              <a:rPr lang="zh-CN" altLang="en-US" dirty="0"/>
              <a:t>数组为</a:t>
            </a:r>
            <a:r>
              <a:rPr lang="en-US" altLang="zh-CN" dirty="0"/>
              <a:t>row-major</a:t>
            </a:r>
            <a:r>
              <a:rPr lang="zh-CN" altLang="en-US" dirty="0"/>
              <a:t>（每行在内存中连续）</a:t>
            </a:r>
            <a:endParaRPr lang="en-US" altLang="zh-CN" dirty="0"/>
          </a:p>
          <a:p>
            <a:pPr lvl="2"/>
            <a:r>
              <a:rPr lang="en-US" altLang="zh-CN" dirty="0"/>
              <a:t>Column-major</a:t>
            </a:r>
            <a:r>
              <a:rPr lang="zh-CN" altLang="en-US" dirty="0"/>
              <a:t>访问将极大地影响效率</a:t>
            </a:r>
            <a:endParaRPr lang="en-US" altLang="zh-CN" dirty="0"/>
          </a:p>
        </p:txBody>
      </p:sp>
      <p:sp>
        <p:nvSpPr>
          <p:cNvPr id="4" name="Slide Number Placeholder 3">
            <a:extLst>
              <a:ext uri="{FF2B5EF4-FFF2-40B4-BE49-F238E27FC236}">
                <a16:creationId xmlns:a16="http://schemas.microsoft.com/office/drawing/2014/main" id="{EFB8CEB2-625D-B04E-AD7B-72074384621D}"/>
              </a:ext>
            </a:extLst>
          </p:cNvPr>
          <p:cNvSpPr>
            <a:spLocks noGrp="1"/>
          </p:cNvSpPr>
          <p:nvPr>
            <p:ph type="sldNum" sz="quarter" idx="12"/>
          </p:nvPr>
        </p:nvSpPr>
        <p:spPr/>
        <p:txBody>
          <a:bodyPr/>
          <a:lstStyle/>
          <a:p>
            <a:pPr>
              <a:defRPr/>
            </a:pPr>
            <a:fld id="{CA40A734-EF3B-425E-9970-80954DDB0807}" type="slidenum">
              <a:rPr lang="zh-CN" altLang="en-US" smtClean="0"/>
              <a:pPr>
                <a:defRPr/>
              </a:pPr>
              <a:t>45</a:t>
            </a:fld>
            <a:endParaRPr lang="zh-CN" altLang="en-US"/>
          </a:p>
        </p:txBody>
      </p:sp>
      <p:sp>
        <p:nvSpPr>
          <p:cNvPr id="6" name="Rectangle 5">
            <a:extLst>
              <a:ext uri="{FF2B5EF4-FFF2-40B4-BE49-F238E27FC236}">
                <a16:creationId xmlns:a16="http://schemas.microsoft.com/office/drawing/2014/main" id="{B373B93C-7367-DC42-A122-38C4D3D78429}"/>
              </a:ext>
            </a:extLst>
          </p:cNvPr>
          <p:cNvSpPr/>
          <p:nvPr/>
        </p:nvSpPr>
        <p:spPr>
          <a:xfrm>
            <a:off x="2712408" y="3826768"/>
            <a:ext cx="4536504" cy="3231654"/>
          </a:xfrm>
          <a:prstGeom prst="rect">
            <a:avLst/>
          </a:prstGeom>
          <a:ln w="25400">
            <a:solidFill>
              <a:srgbClr val="C00000"/>
            </a:solidFill>
          </a:ln>
        </p:spPr>
        <p:txBody>
          <a:bodyPr wrap="square">
            <a:spAutoFit/>
          </a:bodyPr>
          <a:lstStyle/>
          <a:p>
            <a:r>
              <a:rPr lang="pt" sz="2000" dirty="0">
                <a:solidFill>
                  <a:srgbClr val="777777"/>
                </a:solidFill>
                <a:latin typeface="Menlo" panose="020B0609030804020204" pitchFamily="49" charset="0"/>
              </a:rPr>
              <a:t>#</a:t>
            </a:r>
            <a:r>
              <a:rPr lang="pt" sz="2000" dirty="0">
                <a:solidFill>
                  <a:srgbClr val="4B69C6"/>
                </a:solidFill>
                <a:latin typeface="Menlo" panose="020B0609030804020204" pitchFamily="49" charset="0"/>
              </a:rPr>
              <a:t>define</a:t>
            </a:r>
            <a:r>
              <a:rPr lang="pt" sz="2000" dirty="0">
                <a:solidFill>
                  <a:srgbClr val="333333"/>
                </a:solidFill>
                <a:latin typeface="Menlo" panose="020B0609030804020204" pitchFamily="49" charset="0"/>
              </a:rPr>
              <a:t> </a:t>
            </a:r>
            <a:r>
              <a:rPr lang="pt" sz="2000" b="1" dirty="0">
                <a:solidFill>
                  <a:srgbClr val="AA3731"/>
                </a:solidFill>
                <a:latin typeface="Menlo" panose="020B0609030804020204" pitchFamily="49" charset="0"/>
              </a:rPr>
              <a:t>N</a:t>
            </a:r>
            <a:r>
              <a:rPr lang="pt" sz="2000" dirty="0">
                <a:solidFill>
                  <a:srgbClr val="333333"/>
                </a:solidFill>
                <a:latin typeface="Menlo" panose="020B0609030804020204" pitchFamily="49" charset="0"/>
              </a:rPr>
              <a:t> </a:t>
            </a:r>
            <a:r>
              <a:rPr lang="pt" sz="2000" dirty="0">
                <a:solidFill>
                  <a:srgbClr val="9C5D27"/>
                </a:solidFill>
                <a:latin typeface="Menlo" panose="020B0609030804020204" pitchFamily="49" charset="0"/>
              </a:rPr>
              <a:t>50000</a:t>
            </a:r>
            <a:endParaRPr lang="pt" sz="2000" dirty="0">
              <a:solidFill>
                <a:srgbClr val="333333"/>
              </a:solidFill>
              <a:latin typeface="Menlo" panose="020B0609030804020204" pitchFamily="49" charset="0"/>
            </a:endParaRPr>
          </a:p>
          <a:p>
            <a:r>
              <a:rPr lang="pt" sz="2000" dirty="0" err="1">
                <a:solidFill>
                  <a:srgbClr val="7A3E9D"/>
                </a:solidFill>
                <a:latin typeface="Menlo" panose="020B0609030804020204" pitchFamily="49" charset="0"/>
              </a:rPr>
              <a:t>int</a:t>
            </a:r>
            <a:r>
              <a:rPr lang="pt" sz="2000" dirty="0">
                <a:solidFill>
                  <a:srgbClr val="333333"/>
                </a:solidFill>
                <a:latin typeface="Menlo" panose="020B0609030804020204" pitchFamily="49" charset="0"/>
              </a:rPr>
              <a:t> </a:t>
            </a:r>
            <a:r>
              <a:rPr lang="pt" sz="2000" dirty="0" err="1">
                <a:solidFill>
                  <a:srgbClr val="333333"/>
                </a:solidFill>
                <a:latin typeface="Menlo" panose="020B0609030804020204" pitchFamily="49" charset="0"/>
              </a:rPr>
              <a:t>mat</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endParaRPr lang="pt" sz="2000" dirty="0">
              <a:solidFill>
                <a:srgbClr val="333333"/>
              </a:solidFill>
              <a:latin typeface="Menlo" panose="020B0609030804020204" pitchFamily="49" charset="0"/>
            </a:endParaRPr>
          </a:p>
          <a:p>
            <a:endParaRPr lang="en-US" sz="2000" dirty="0">
              <a:solidFill>
                <a:srgbClr val="4B69C6"/>
              </a:solidFill>
              <a:latin typeface="Menlo" panose="020B0609030804020204" pitchFamily="49" charset="0"/>
            </a:endParaRPr>
          </a:p>
          <a:p>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sum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mat</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p>
          <a:p>
            <a:endParaRPr lang="en-US" sz="2000" b="0" dirty="0">
              <a:solidFill>
                <a:srgbClr val="777777"/>
              </a:solidFill>
              <a:effectLst/>
              <a:latin typeface="Menlo" panose="020B0609030804020204" pitchFamily="49" charset="0"/>
            </a:endParaRPr>
          </a:p>
          <a:p>
            <a:r>
              <a:rPr lang="zh-CN" altLang="en-US" sz="2400" dirty="0">
                <a:solidFill>
                  <a:srgbClr val="C00000"/>
                </a:solidFill>
                <a:latin typeface="SimHei" panose="02010609060101010101" pitchFamily="49" charset="-122"/>
                <a:ea typeface="SimHei" panose="02010609060101010101" pitchFamily="49" charset="-122"/>
              </a:rPr>
              <a:t>运行时间：</a:t>
            </a:r>
            <a:r>
              <a:rPr lang="en-US" altLang="zh-CN" sz="2400" b="0" dirty="0">
                <a:solidFill>
                  <a:srgbClr val="C00000"/>
                </a:solidFill>
                <a:effectLst/>
                <a:latin typeface="SimHei" panose="02010609060101010101" pitchFamily="49" charset="-122"/>
                <a:ea typeface="SimHei" panose="02010609060101010101" pitchFamily="49" charset="-122"/>
              </a:rPr>
              <a:t>5.414</a:t>
            </a:r>
            <a:r>
              <a:rPr lang="zh-CN" altLang="en-US" sz="2400" b="0" dirty="0">
                <a:solidFill>
                  <a:srgbClr val="C00000"/>
                </a:solidFill>
                <a:effectLst/>
                <a:latin typeface="SimHei" panose="02010609060101010101" pitchFamily="49" charset="-122"/>
                <a:ea typeface="SimHei" panose="02010609060101010101" pitchFamily="49" charset="-122"/>
              </a:rPr>
              <a:t>秒</a:t>
            </a:r>
            <a:endParaRPr lang="en-US" sz="2400" b="0" dirty="0">
              <a:solidFill>
                <a:srgbClr val="C00000"/>
              </a:solidFill>
              <a:effectLst/>
              <a:latin typeface="SimHei" panose="02010609060101010101" pitchFamily="49" charset="-122"/>
              <a:ea typeface="SimHei" panose="02010609060101010101" pitchFamily="49" charset="-122"/>
            </a:endParaRPr>
          </a:p>
        </p:txBody>
      </p:sp>
      <p:sp>
        <p:nvSpPr>
          <p:cNvPr id="8" name="Rectangle 7">
            <a:extLst>
              <a:ext uri="{FF2B5EF4-FFF2-40B4-BE49-F238E27FC236}">
                <a16:creationId xmlns:a16="http://schemas.microsoft.com/office/drawing/2014/main" id="{3F14F20C-365B-8242-99C9-6A72B7521E5F}"/>
              </a:ext>
            </a:extLst>
          </p:cNvPr>
          <p:cNvSpPr/>
          <p:nvPr/>
        </p:nvSpPr>
        <p:spPr>
          <a:xfrm>
            <a:off x="7603232" y="3826768"/>
            <a:ext cx="4536504" cy="3231654"/>
          </a:xfrm>
          <a:prstGeom prst="rect">
            <a:avLst/>
          </a:prstGeom>
          <a:ln w="25400">
            <a:solidFill>
              <a:srgbClr val="C00000"/>
            </a:solidFill>
          </a:ln>
        </p:spPr>
        <p:txBody>
          <a:bodyPr wrap="square">
            <a:spAutoFit/>
          </a:bodyPr>
          <a:lstStyle/>
          <a:p>
            <a:r>
              <a:rPr lang="pt" sz="2000" dirty="0">
                <a:solidFill>
                  <a:srgbClr val="777777"/>
                </a:solidFill>
                <a:latin typeface="Menlo" panose="020B0609030804020204" pitchFamily="49" charset="0"/>
              </a:rPr>
              <a:t>#</a:t>
            </a:r>
            <a:r>
              <a:rPr lang="pt" sz="2000" dirty="0">
                <a:solidFill>
                  <a:srgbClr val="4B69C6"/>
                </a:solidFill>
                <a:latin typeface="Menlo" panose="020B0609030804020204" pitchFamily="49" charset="0"/>
              </a:rPr>
              <a:t>define</a:t>
            </a:r>
            <a:r>
              <a:rPr lang="pt" sz="2000" dirty="0">
                <a:solidFill>
                  <a:srgbClr val="333333"/>
                </a:solidFill>
                <a:latin typeface="Menlo" panose="020B0609030804020204" pitchFamily="49" charset="0"/>
              </a:rPr>
              <a:t> </a:t>
            </a:r>
            <a:r>
              <a:rPr lang="pt" sz="2000" b="1" dirty="0">
                <a:solidFill>
                  <a:srgbClr val="AA3731"/>
                </a:solidFill>
                <a:latin typeface="Menlo" panose="020B0609030804020204" pitchFamily="49" charset="0"/>
              </a:rPr>
              <a:t>N</a:t>
            </a:r>
            <a:r>
              <a:rPr lang="pt" sz="2000" dirty="0">
                <a:solidFill>
                  <a:srgbClr val="333333"/>
                </a:solidFill>
                <a:latin typeface="Menlo" panose="020B0609030804020204" pitchFamily="49" charset="0"/>
              </a:rPr>
              <a:t> </a:t>
            </a:r>
            <a:r>
              <a:rPr lang="pt" sz="2000" dirty="0">
                <a:solidFill>
                  <a:srgbClr val="9C5D27"/>
                </a:solidFill>
                <a:latin typeface="Menlo" panose="020B0609030804020204" pitchFamily="49" charset="0"/>
              </a:rPr>
              <a:t>50000</a:t>
            </a:r>
            <a:endParaRPr lang="pt" sz="2000" dirty="0">
              <a:solidFill>
                <a:srgbClr val="333333"/>
              </a:solidFill>
              <a:latin typeface="Menlo" panose="020B0609030804020204" pitchFamily="49" charset="0"/>
            </a:endParaRPr>
          </a:p>
          <a:p>
            <a:r>
              <a:rPr lang="pt" sz="2000" dirty="0" err="1">
                <a:solidFill>
                  <a:srgbClr val="7A3E9D"/>
                </a:solidFill>
                <a:latin typeface="Menlo" panose="020B0609030804020204" pitchFamily="49" charset="0"/>
              </a:rPr>
              <a:t>int</a:t>
            </a:r>
            <a:r>
              <a:rPr lang="pt" sz="2000" dirty="0">
                <a:solidFill>
                  <a:srgbClr val="333333"/>
                </a:solidFill>
                <a:latin typeface="Menlo" panose="020B0609030804020204" pitchFamily="49" charset="0"/>
              </a:rPr>
              <a:t> </a:t>
            </a:r>
            <a:r>
              <a:rPr lang="pt" sz="2000" dirty="0" err="1">
                <a:solidFill>
                  <a:srgbClr val="333333"/>
                </a:solidFill>
                <a:latin typeface="Menlo" panose="020B0609030804020204" pitchFamily="49" charset="0"/>
              </a:rPr>
              <a:t>mat</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r>
              <a:rPr lang="pt" sz="2000" dirty="0">
                <a:solidFill>
                  <a:srgbClr val="333333"/>
                </a:solidFill>
                <a:latin typeface="Menlo" panose="020B0609030804020204" pitchFamily="49" charset="0"/>
              </a:rPr>
              <a:t>N</a:t>
            </a:r>
            <a:r>
              <a:rPr lang="pt" sz="2000" dirty="0">
                <a:solidFill>
                  <a:srgbClr val="777777"/>
                </a:solidFill>
                <a:latin typeface="Menlo" panose="020B0609030804020204" pitchFamily="49" charset="0"/>
              </a:rPr>
              <a:t>];</a:t>
            </a:r>
            <a:endParaRPr lang="pt" sz="2000" dirty="0">
              <a:solidFill>
                <a:srgbClr val="333333"/>
              </a:solidFill>
              <a:latin typeface="Menlo" panose="020B0609030804020204" pitchFamily="49" charset="0"/>
            </a:endParaRPr>
          </a:p>
          <a:p>
            <a:endParaRPr lang="en-US" sz="2000" dirty="0">
              <a:solidFill>
                <a:srgbClr val="4B69C6"/>
              </a:solidFill>
              <a:latin typeface="Menlo" panose="020B0609030804020204" pitchFamily="49" charset="0"/>
            </a:endParaRPr>
          </a:p>
          <a:p>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j</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sum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mat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j</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p>
          <a:p>
            <a:endParaRPr lang="en-US" sz="2000" b="0" dirty="0">
              <a:solidFill>
                <a:srgbClr val="777777"/>
              </a:solidFill>
              <a:effectLst/>
              <a:latin typeface="Menlo" panose="020B0609030804020204" pitchFamily="49" charset="0"/>
            </a:endParaRPr>
          </a:p>
          <a:p>
            <a:r>
              <a:rPr lang="zh-CN" altLang="en-US" sz="2400" dirty="0">
                <a:solidFill>
                  <a:srgbClr val="C00000"/>
                </a:solidFill>
                <a:latin typeface="SimHei" panose="02010609060101010101" pitchFamily="49" charset="-122"/>
                <a:ea typeface="SimHei" panose="02010609060101010101" pitchFamily="49" charset="-122"/>
              </a:rPr>
              <a:t>运行时间：</a:t>
            </a:r>
            <a:r>
              <a:rPr lang="en-US" altLang="zh-CN" sz="2400" dirty="0">
                <a:solidFill>
                  <a:srgbClr val="C00000"/>
                </a:solidFill>
                <a:latin typeface="SimHei" panose="02010609060101010101" pitchFamily="49" charset="-122"/>
                <a:ea typeface="SimHei" panose="02010609060101010101" pitchFamily="49" charset="-122"/>
              </a:rPr>
              <a:t>35.708</a:t>
            </a:r>
            <a:r>
              <a:rPr lang="zh-CN" altLang="en-US" sz="2400" dirty="0">
                <a:solidFill>
                  <a:srgbClr val="C00000"/>
                </a:solidFill>
                <a:latin typeface="SimHei" panose="02010609060101010101" pitchFamily="49" charset="-122"/>
                <a:ea typeface="SimHei" panose="02010609060101010101" pitchFamily="49" charset="-122"/>
              </a:rPr>
              <a:t>秒</a:t>
            </a:r>
            <a:endParaRPr lang="en-US" sz="2400" dirty="0">
              <a:solidFill>
                <a:srgbClr val="C0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242916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FF17-889C-5E4E-B30E-6AAE105D2411}"/>
              </a:ext>
            </a:extLst>
          </p:cNvPr>
          <p:cNvSpPr>
            <a:spLocks noGrp="1"/>
          </p:cNvSpPr>
          <p:nvPr>
            <p:ph type="title"/>
          </p:nvPr>
        </p:nvSpPr>
        <p:spPr/>
        <p:txBody>
          <a:bodyPr>
            <a:normAutofit fontScale="90000"/>
          </a:bodyPr>
          <a:lstStyle/>
          <a:p>
            <a:r>
              <a:rPr lang="zh-CN" altLang="en-US" dirty="0"/>
              <a:t>优化举例：矩阵转置</a:t>
            </a:r>
            <a:endParaRPr lang="en-US" dirty="0"/>
          </a:p>
        </p:txBody>
      </p:sp>
      <p:sp>
        <p:nvSpPr>
          <p:cNvPr id="3" name="Content Placeholder 2">
            <a:extLst>
              <a:ext uri="{FF2B5EF4-FFF2-40B4-BE49-F238E27FC236}">
                <a16:creationId xmlns:a16="http://schemas.microsoft.com/office/drawing/2014/main" id="{F85DC352-F12D-7646-98F2-6D363B7476BA}"/>
              </a:ext>
            </a:extLst>
          </p:cNvPr>
          <p:cNvSpPr>
            <a:spLocks noGrp="1"/>
          </p:cNvSpPr>
          <p:nvPr>
            <p:ph idx="1"/>
          </p:nvPr>
        </p:nvSpPr>
        <p:spPr/>
        <p:txBody>
          <a:bodyPr/>
          <a:lstStyle/>
          <a:p>
            <a:r>
              <a:rPr lang="zh-CN" altLang="en-US" dirty="0"/>
              <a:t>问题定义</a:t>
            </a:r>
            <a:endParaRPr lang="en-US" altLang="zh-CN" dirty="0"/>
          </a:p>
          <a:p>
            <a:pPr lvl="1"/>
            <a:r>
              <a:rPr lang="zh-CN" altLang="en-US" dirty="0"/>
              <a:t>将输入矩阵 </a:t>
            </a:r>
            <a:r>
              <a:rPr lang="en-US" altLang="zh-CN" dirty="0" err="1"/>
              <a:t>i</a:t>
            </a:r>
            <a:r>
              <a:rPr lang="zh-CN" altLang="en-US" dirty="0"/>
              <a:t> 行 </a:t>
            </a:r>
            <a:r>
              <a:rPr lang="en-US" altLang="zh-CN" dirty="0"/>
              <a:t>j</a:t>
            </a:r>
            <a:r>
              <a:rPr lang="zh-CN" altLang="en-US" dirty="0"/>
              <a:t> 列上的元素置于输出矩阵的 </a:t>
            </a:r>
            <a:r>
              <a:rPr lang="en-US" altLang="zh-CN" dirty="0"/>
              <a:t>j</a:t>
            </a:r>
            <a:r>
              <a:rPr lang="zh-CN" altLang="en-US" dirty="0"/>
              <a:t> 行 </a:t>
            </a:r>
            <a:r>
              <a:rPr lang="en-US" altLang="zh-CN" dirty="0" err="1"/>
              <a:t>i</a:t>
            </a:r>
            <a:r>
              <a:rPr lang="zh-CN" altLang="en-US" dirty="0"/>
              <a:t> 列</a:t>
            </a:r>
            <a:endParaRPr lang="en-US" altLang="zh-CN" dirty="0"/>
          </a:p>
          <a:p>
            <a:pPr lvl="1"/>
            <a:r>
              <a:rPr lang="en-US" altLang="zh-CN" dirty="0"/>
              <a:t>CPU</a:t>
            </a:r>
            <a:r>
              <a:rPr lang="zh-CN" altLang="en-US" dirty="0"/>
              <a:t>代码：</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8358131A-9826-FD42-9995-E71B39304028}"/>
              </a:ext>
            </a:extLst>
          </p:cNvPr>
          <p:cNvSpPr>
            <a:spLocks noGrp="1"/>
          </p:cNvSpPr>
          <p:nvPr>
            <p:ph type="sldNum" sz="quarter" idx="12"/>
          </p:nvPr>
        </p:nvSpPr>
        <p:spPr/>
        <p:txBody>
          <a:bodyPr/>
          <a:lstStyle/>
          <a:p>
            <a:pPr>
              <a:defRPr/>
            </a:pPr>
            <a:fld id="{CA40A734-EF3B-425E-9970-80954DDB0807}" type="slidenum">
              <a:rPr lang="zh-CN" altLang="en-US" smtClean="0"/>
              <a:pPr>
                <a:defRPr/>
              </a:pPr>
              <a:t>46</a:t>
            </a:fld>
            <a:endParaRPr lang="zh-CN" altLang="en-US"/>
          </a:p>
        </p:txBody>
      </p:sp>
      <p:sp>
        <p:nvSpPr>
          <p:cNvPr id="6" name="Rectangle 5">
            <a:extLst>
              <a:ext uri="{FF2B5EF4-FFF2-40B4-BE49-F238E27FC236}">
                <a16:creationId xmlns:a16="http://schemas.microsoft.com/office/drawing/2014/main" id="{E13E4A5B-0A7F-3440-9A4C-034301031087}"/>
              </a:ext>
            </a:extLst>
          </p:cNvPr>
          <p:cNvSpPr/>
          <p:nvPr/>
        </p:nvSpPr>
        <p:spPr>
          <a:xfrm>
            <a:off x="2426060" y="3178696"/>
            <a:ext cx="9778280" cy="2677656"/>
          </a:xfrm>
          <a:prstGeom prst="rect">
            <a:avLst/>
          </a:prstGeom>
        </p:spPr>
        <p:txBody>
          <a:bodyPr wrap="square">
            <a:spAutoFit/>
          </a:bodyPr>
          <a:lstStyle/>
          <a:p>
            <a:r>
              <a:rPr lang="en-US" sz="2400" dirty="0">
                <a:solidFill>
                  <a:srgbClr val="7A3E9D"/>
                </a:solidFill>
                <a:latin typeface="Menlo" panose="020B0609030804020204" pitchFamily="49" charset="0"/>
              </a:rPr>
              <a:t>void</a:t>
            </a:r>
            <a:r>
              <a:rPr lang="en-US" sz="2400" dirty="0">
                <a:solidFill>
                  <a:srgbClr val="333333"/>
                </a:solidFill>
                <a:latin typeface="Menlo" panose="020B0609030804020204" pitchFamily="49" charset="0"/>
              </a:rPr>
              <a:t> </a:t>
            </a:r>
            <a:r>
              <a:rPr lang="en-US" sz="2400" dirty="0">
                <a:solidFill>
                  <a:srgbClr val="7A3E9D"/>
                </a:solidFill>
                <a:latin typeface="Menlo" panose="020B0609030804020204" pitchFamily="49" charset="0"/>
              </a:rPr>
              <a:t>transpose</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out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in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m)</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4B69C6"/>
                </a:solidFill>
                <a:latin typeface="Menlo" panose="020B0609030804020204" pitchFamily="49" charset="0"/>
              </a:rPr>
              <a:t>for</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y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9C5D27"/>
                </a:solidFill>
                <a:latin typeface="Menlo" panose="020B0609030804020204" pitchFamily="49" charset="0"/>
              </a:rPr>
              <a:t>0</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y </a:t>
            </a:r>
            <a:r>
              <a:rPr lang="en-US" sz="2400" dirty="0">
                <a:solidFill>
                  <a:srgbClr val="777777"/>
                </a:solidFill>
                <a:latin typeface="Menlo" panose="020B0609030804020204" pitchFamily="49" charset="0"/>
              </a:rPr>
              <a:t>&lt;</a:t>
            </a:r>
            <a:r>
              <a:rPr lang="en-US" sz="2400" dirty="0">
                <a:solidFill>
                  <a:srgbClr val="333333"/>
                </a:solidFill>
                <a:latin typeface="Menlo" panose="020B0609030804020204" pitchFamily="49" charset="0"/>
              </a:rPr>
              <a:t> 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y</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4B69C6"/>
                </a:solidFill>
                <a:latin typeface="Menlo" panose="020B0609030804020204" pitchFamily="49" charset="0"/>
              </a:rPr>
              <a:t>        </a:t>
            </a:r>
            <a:r>
              <a:rPr lang="en-US" sz="2400" dirty="0">
                <a:solidFill>
                  <a:srgbClr val="4B69C6"/>
                </a:solidFill>
                <a:latin typeface="Menlo" panose="020B0609030804020204" pitchFamily="49" charset="0"/>
              </a:rPr>
              <a:t>for</a:t>
            </a:r>
            <a:r>
              <a:rPr lang="en-US" sz="2400" dirty="0">
                <a:solidFill>
                  <a:srgbClr val="777777"/>
                </a:solidFill>
                <a:latin typeface="Menlo" panose="020B0609030804020204" pitchFamily="49" charset="0"/>
              </a:rPr>
              <a:t>(</a:t>
            </a:r>
            <a:r>
              <a:rPr lang="en-US" sz="2400" dirty="0" err="1">
                <a:solidFill>
                  <a:srgbClr val="7A3E9D"/>
                </a:solidFill>
                <a:latin typeface="Menlo" panose="020B0609030804020204" pitchFamily="49" charset="0"/>
              </a:rPr>
              <a:t>int</a:t>
            </a:r>
            <a:r>
              <a:rPr lang="en-US" sz="2400" dirty="0">
                <a:solidFill>
                  <a:srgbClr val="333333"/>
                </a:solidFill>
                <a:latin typeface="Menlo" panose="020B0609030804020204" pitchFamily="49" charset="0"/>
              </a:rPr>
              <a:t> x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9C5D27"/>
                </a:solidFill>
                <a:latin typeface="Menlo" panose="020B0609030804020204" pitchFamily="49" charset="0"/>
              </a:rPr>
              <a:t>0</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x </a:t>
            </a:r>
            <a:r>
              <a:rPr lang="en-US" sz="2400" dirty="0">
                <a:solidFill>
                  <a:srgbClr val="777777"/>
                </a:solidFill>
                <a:latin typeface="Menlo" panose="020B0609030804020204" pitchFamily="49" charset="0"/>
              </a:rPr>
              <a:t>&lt;</a:t>
            </a:r>
            <a:r>
              <a:rPr lang="en-US" sz="2400" dirty="0">
                <a:solidFill>
                  <a:srgbClr val="333333"/>
                </a:solidFill>
                <a:latin typeface="Menlo" panose="020B0609030804020204" pitchFamily="49" charset="0"/>
              </a:rPr>
              <a:t> m</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333333"/>
                </a:solidFill>
                <a:latin typeface="Menlo" panose="020B0609030804020204" pitchFamily="49" charset="0"/>
              </a:rPr>
              <a:t>            </a:t>
            </a:r>
            <a:r>
              <a:rPr lang="en-US" sz="2400" dirty="0">
                <a:solidFill>
                  <a:srgbClr val="333333"/>
                </a:solidFill>
                <a:latin typeface="Menlo" panose="020B0609030804020204" pitchFamily="49" charset="0"/>
              </a:rPr>
              <a:t>out</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x</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n</a:t>
            </a:r>
            <a:r>
              <a:rPr lang="en-US" sz="2400" dirty="0" err="1">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y</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in</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y</a:t>
            </a:r>
            <a:r>
              <a:rPr lang="en-US" sz="2400" dirty="0">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m</a:t>
            </a:r>
            <a:r>
              <a:rPr lang="en-US" sz="2400" dirty="0" err="1">
                <a:solidFill>
                  <a:srgbClr val="777777"/>
                </a:solidFill>
                <a:latin typeface="Menlo" panose="020B0609030804020204" pitchFamily="49" charset="0"/>
              </a:rPr>
              <a:t>+</a:t>
            </a:r>
            <a:r>
              <a:rPr lang="en-US" sz="2400" dirty="0" err="1">
                <a:solidFill>
                  <a:srgbClr val="333333"/>
                </a:solidFill>
                <a:latin typeface="Menlo" panose="020B0609030804020204" pitchFamily="49" charset="0"/>
              </a:rPr>
              <a:t>x</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zh-CN" altLang="en-US" sz="2400" dirty="0">
                <a:solidFill>
                  <a:srgbClr val="777777"/>
                </a:solidFill>
                <a:latin typeface="Menlo" panose="020B0609030804020204" pitchFamily="49" charset="0"/>
              </a:rPr>
              <a:t>        </a:t>
            </a:r>
            <a:r>
              <a:rPr lang="en-US" sz="2400" dirty="0">
                <a:solidFill>
                  <a:srgbClr val="777777"/>
                </a:solidFill>
                <a:latin typeface="Menlo" panose="020B0609030804020204" pitchFamily="49" charset="0"/>
              </a:rPr>
              <a:t>}</a:t>
            </a:r>
            <a:r>
              <a:rPr lang="en-US" sz="2400" dirty="0">
                <a:solidFill>
                  <a:srgbClr val="333333"/>
                </a:solidFill>
                <a:latin typeface="Menlo" panose="020B0609030804020204" pitchFamily="49" charset="0"/>
              </a:rPr>
              <a:t> </a:t>
            </a:r>
          </a:p>
          <a:p>
            <a:r>
              <a:rPr lang="zh-CN" altLang="en-US" sz="2400" dirty="0">
                <a:solidFill>
                  <a:srgbClr val="777777"/>
                </a:solidFill>
                <a:latin typeface="Menlo" panose="020B0609030804020204" pitchFamily="49" charset="0"/>
              </a:rPr>
              <a:t>    </a:t>
            </a:r>
            <a:r>
              <a:rPr lang="en-US" sz="2400" dirty="0">
                <a:solidFill>
                  <a:srgbClr val="777777"/>
                </a:solidFill>
                <a:latin typeface="Menlo" panose="020B0609030804020204" pitchFamily="49" charset="0"/>
              </a:rPr>
              <a:t>}</a:t>
            </a:r>
            <a:endParaRPr lang="en-US" sz="2400" dirty="0">
              <a:solidFill>
                <a:srgbClr val="333333"/>
              </a:solidFill>
              <a:latin typeface="Menlo" panose="020B0609030804020204" pitchFamily="49" charset="0"/>
            </a:endParaRPr>
          </a:p>
          <a:p>
            <a:r>
              <a:rPr lang="en-US" sz="2400" dirty="0">
                <a:solidFill>
                  <a:srgbClr val="777777"/>
                </a:solidFill>
                <a:latin typeface="Menlo" panose="020B0609030804020204" pitchFamily="49" charset="0"/>
              </a:rPr>
              <a:t>}</a:t>
            </a:r>
            <a:endParaRPr lang="en-US" sz="2400" b="0" dirty="0">
              <a:solidFill>
                <a:srgbClr val="333333"/>
              </a:solidFill>
              <a:effectLst/>
              <a:latin typeface="Menlo" panose="020B0609030804020204" pitchFamily="49" charset="0"/>
            </a:endParaRPr>
          </a:p>
        </p:txBody>
      </p:sp>
      <p:sp>
        <p:nvSpPr>
          <p:cNvPr id="5" name="TextBox 4">
            <a:extLst>
              <a:ext uri="{FF2B5EF4-FFF2-40B4-BE49-F238E27FC236}">
                <a16:creationId xmlns:a16="http://schemas.microsoft.com/office/drawing/2014/main" id="{970BC15F-4E3B-6547-B1DA-DDB603E39D57}"/>
              </a:ext>
            </a:extLst>
          </p:cNvPr>
          <p:cNvSpPr txBox="1"/>
          <p:nvPr/>
        </p:nvSpPr>
        <p:spPr>
          <a:xfrm>
            <a:off x="9301415" y="3736757"/>
            <a:ext cx="4134465" cy="1384995"/>
          </a:xfrm>
          <a:prstGeom prst="rect">
            <a:avLst/>
          </a:prstGeom>
          <a:noFill/>
        </p:spPr>
        <p:txBody>
          <a:bodyPr wrap="none" rtlCol="0">
            <a:spAutoFit/>
          </a:bodyPr>
          <a:lstStyle/>
          <a:p>
            <a:r>
              <a:rPr lang="zh-CN" altLang="en-US" sz="2800" dirty="0">
                <a:solidFill>
                  <a:srgbClr val="C00000"/>
                </a:solidFill>
                <a:latin typeface="SimHei" panose="02010609060101010101" pitchFamily="49" charset="-122"/>
                <a:ea typeface="SimHei" panose="02010609060101010101" pitchFamily="49" charset="-122"/>
              </a:rPr>
              <a:t>访问内存空间不连续：</a:t>
            </a:r>
            <a:endParaRPr lang="en-US" altLang="zh-CN" sz="2800" dirty="0">
              <a:solidFill>
                <a:srgbClr val="C00000"/>
              </a:solidFill>
              <a:latin typeface="SimHei" panose="02010609060101010101" pitchFamily="49" charset="-122"/>
              <a:ea typeface="SimHei" panose="02010609060101010101" pitchFamily="49" charset="-122"/>
            </a:endParaRPr>
          </a:p>
          <a:p>
            <a:r>
              <a:rPr lang="zh-CN" altLang="en-US" sz="2800" dirty="0">
                <a:solidFill>
                  <a:srgbClr val="C00000"/>
                </a:solidFill>
                <a:latin typeface="SimHei" panose="02010609060101010101" pitchFamily="49" charset="-122"/>
                <a:ea typeface="SimHei" panose="02010609060101010101" pitchFamily="49" charset="-122"/>
              </a:rPr>
              <a:t>无法通过交换内外层循环</a:t>
            </a:r>
            <a:endParaRPr lang="en-US" altLang="zh-CN" sz="2800" dirty="0">
              <a:solidFill>
                <a:srgbClr val="C00000"/>
              </a:solidFill>
              <a:latin typeface="SimHei" panose="02010609060101010101" pitchFamily="49" charset="-122"/>
              <a:ea typeface="SimHei" panose="02010609060101010101" pitchFamily="49" charset="-122"/>
            </a:endParaRPr>
          </a:p>
          <a:p>
            <a:r>
              <a:rPr lang="zh-CN" altLang="en-US" sz="2800" dirty="0">
                <a:solidFill>
                  <a:srgbClr val="C00000"/>
                </a:solidFill>
                <a:latin typeface="SimHei" panose="02010609060101010101" pitchFamily="49" charset="-122"/>
                <a:ea typeface="SimHei" panose="02010609060101010101" pitchFamily="49" charset="-122"/>
              </a:rPr>
              <a:t>优化访问模式！</a:t>
            </a:r>
            <a:endParaRPr lang="en-US" sz="2800" dirty="0">
              <a:solidFill>
                <a:srgbClr val="C00000"/>
              </a:solidFill>
              <a:latin typeface="SimHei" panose="02010609060101010101" pitchFamily="49" charset="-122"/>
              <a:ea typeface="SimHei" panose="02010609060101010101" pitchFamily="49" charset="-122"/>
            </a:endParaRPr>
          </a:p>
        </p:txBody>
      </p:sp>
      <p:pic>
        <p:nvPicPr>
          <p:cNvPr id="10" name="Picture 9">
            <a:extLst>
              <a:ext uri="{FF2B5EF4-FFF2-40B4-BE49-F238E27FC236}">
                <a16:creationId xmlns:a16="http://schemas.microsoft.com/office/drawing/2014/main" id="{E291F486-539C-1442-ACFA-FE3909B2B376}"/>
              </a:ext>
            </a:extLst>
          </p:cNvPr>
          <p:cNvPicPr>
            <a:picLocks noChangeAspect="1"/>
          </p:cNvPicPr>
          <p:nvPr/>
        </p:nvPicPr>
        <p:blipFill>
          <a:blip r:embed="rId2"/>
          <a:stretch>
            <a:fillRect/>
          </a:stretch>
        </p:blipFill>
        <p:spPr>
          <a:xfrm>
            <a:off x="4938936" y="5194920"/>
            <a:ext cx="7713236" cy="2571079"/>
          </a:xfrm>
          <a:prstGeom prst="rect">
            <a:avLst/>
          </a:prstGeom>
        </p:spPr>
      </p:pic>
    </p:spTree>
    <p:extLst>
      <p:ext uri="{BB962C8B-B14F-4D97-AF65-F5344CB8AC3E}">
        <p14:creationId xmlns:p14="http://schemas.microsoft.com/office/powerpoint/2010/main" val="4019942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FF17-889C-5E4E-B30E-6AAE105D2411}"/>
              </a:ext>
            </a:extLst>
          </p:cNvPr>
          <p:cNvSpPr>
            <a:spLocks noGrp="1"/>
          </p:cNvSpPr>
          <p:nvPr>
            <p:ph type="title"/>
          </p:nvPr>
        </p:nvSpPr>
        <p:spPr/>
        <p:txBody>
          <a:bodyPr>
            <a:normAutofit fontScale="90000"/>
          </a:bodyPr>
          <a:lstStyle/>
          <a:p>
            <a:r>
              <a:rPr lang="zh-CN" altLang="en-US" dirty="0"/>
              <a:t>优化举例：矩阵转置</a:t>
            </a:r>
            <a:endParaRPr lang="en-US" dirty="0"/>
          </a:p>
        </p:txBody>
      </p:sp>
      <p:sp>
        <p:nvSpPr>
          <p:cNvPr id="3" name="Content Placeholder 2">
            <a:extLst>
              <a:ext uri="{FF2B5EF4-FFF2-40B4-BE49-F238E27FC236}">
                <a16:creationId xmlns:a16="http://schemas.microsoft.com/office/drawing/2014/main" id="{F85DC352-F12D-7646-98F2-6D363B7476BA}"/>
              </a:ext>
            </a:extLst>
          </p:cNvPr>
          <p:cNvSpPr>
            <a:spLocks noGrp="1"/>
          </p:cNvSpPr>
          <p:nvPr>
            <p:ph idx="1"/>
          </p:nvPr>
        </p:nvSpPr>
        <p:spPr/>
        <p:txBody>
          <a:bodyPr/>
          <a:lstStyle/>
          <a:p>
            <a:r>
              <a:rPr lang="en-US" altLang="zh-CN" dirty="0"/>
              <a:t>GPU</a:t>
            </a:r>
            <a:r>
              <a:rPr lang="zh-CN" altLang="en-US" dirty="0"/>
              <a:t>转置</a:t>
            </a:r>
            <a:endParaRPr lang="en-US" altLang="zh-CN" dirty="0"/>
          </a:p>
          <a:p>
            <a:pPr lvl="1"/>
            <a:r>
              <a:rPr lang="zh-CN" altLang="en-US" dirty="0"/>
              <a:t>直接思路：</a:t>
            </a:r>
            <a:endParaRPr lang="en-US" altLang="zh-CN" dirty="0"/>
          </a:p>
          <a:p>
            <a:pPr lvl="2"/>
            <a:r>
              <a:rPr lang="zh-CN" altLang="en-US" dirty="0"/>
              <a:t>存在非合并存储！（无法通过交换</a:t>
            </a:r>
            <a:r>
              <a:rPr lang="en-US" altLang="zh-CN" dirty="0"/>
              <a:t>x</a:t>
            </a:r>
            <a:r>
              <a:rPr lang="zh-CN" altLang="en-US" dirty="0"/>
              <a:t>，</a:t>
            </a:r>
            <a:r>
              <a:rPr lang="en-US" altLang="zh-CN" dirty="0"/>
              <a:t>y</a:t>
            </a:r>
            <a:r>
              <a:rPr lang="zh-CN" altLang="en-US" dirty="0"/>
              <a:t>）解决</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8358131A-9826-FD42-9995-E71B39304028}"/>
              </a:ext>
            </a:extLst>
          </p:cNvPr>
          <p:cNvSpPr>
            <a:spLocks noGrp="1"/>
          </p:cNvSpPr>
          <p:nvPr>
            <p:ph type="sldNum" sz="quarter" idx="12"/>
          </p:nvPr>
        </p:nvSpPr>
        <p:spPr/>
        <p:txBody>
          <a:bodyPr/>
          <a:lstStyle/>
          <a:p>
            <a:pPr>
              <a:defRPr/>
            </a:pPr>
            <a:fld id="{CA40A734-EF3B-425E-9970-80954DDB0807}" type="slidenum">
              <a:rPr lang="zh-CN" altLang="en-US" smtClean="0"/>
              <a:pPr>
                <a:defRPr/>
              </a:pPr>
              <a:t>47</a:t>
            </a:fld>
            <a:endParaRPr lang="zh-CN" altLang="en-US"/>
          </a:p>
        </p:txBody>
      </p:sp>
      <p:sp>
        <p:nvSpPr>
          <p:cNvPr id="11" name="Rectangle 10">
            <a:extLst>
              <a:ext uri="{FF2B5EF4-FFF2-40B4-BE49-F238E27FC236}">
                <a16:creationId xmlns:a16="http://schemas.microsoft.com/office/drawing/2014/main" id="{35C87078-DB10-D846-8BD4-12EBFA7568A7}"/>
              </a:ext>
            </a:extLst>
          </p:cNvPr>
          <p:cNvSpPr/>
          <p:nvPr/>
        </p:nvSpPr>
        <p:spPr>
          <a:xfrm>
            <a:off x="2194560" y="3145304"/>
            <a:ext cx="10241280" cy="1938992"/>
          </a:xfrm>
          <a:prstGeom prst="rect">
            <a:avLst/>
          </a:prstGeom>
        </p:spPr>
        <p:txBody>
          <a:bodyPr wrap="square">
            <a:spAutoFit/>
          </a:bodyPr>
          <a:lstStyle/>
          <a:p>
            <a:r>
              <a:rPr lang="en-US" sz="2000" dirty="0">
                <a:solidFill>
                  <a:srgbClr val="333333"/>
                </a:solidFill>
                <a:latin typeface="Menlo" panose="020B0609030804020204" pitchFamily="49" charset="0"/>
              </a:rPr>
              <a:t>__global__ </a:t>
            </a:r>
            <a:r>
              <a:rPr lang="en-US" sz="2000" dirty="0">
                <a:solidFill>
                  <a:srgbClr val="7A3E9D"/>
                </a:solidFill>
                <a:latin typeface="Menlo" panose="020B0609030804020204" pitchFamily="49" charset="0"/>
              </a:rPr>
              <a:t>void</a:t>
            </a:r>
            <a:r>
              <a:rPr lang="en-US" sz="2000" dirty="0">
                <a:solidFill>
                  <a:srgbClr val="333333"/>
                </a:solidFill>
                <a:latin typeface="Menlo" panose="020B0609030804020204" pitchFamily="49" charset="0"/>
              </a:rPr>
              <a:t> </a:t>
            </a:r>
            <a:r>
              <a:rPr lang="en-US" sz="2000" dirty="0">
                <a:solidFill>
                  <a:srgbClr val="7A3E9D"/>
                </a:solidFill>
                <a:latin typeface="Menlo" panose="020B0609030804020204" pitchFamily="49" charset="0"/>
              </a:rPr>
              <a:t>transpose</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out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in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m)</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x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y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y</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y</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y</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br>
              <a:rPr lang="en-US" sz="2000" dirty="0">
                <a:solidFill>
                  <a:srgbClr val="333333"/>
                </a:solidFill>
                <a:latin typeface="Menlo" panose="020B0609030804020204" pitchFamily="49" charset="0"/>
              </a:rPr>
            </a:b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out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n</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y</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in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y</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m</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pic>
        <p:nvPicPr>
          <p:cNvPr id="12" name="Picture 11">
            <a:extLst>
              <a:ext uri="{FF2B5EF4-FFF2-40B4-BE49-F238E27FC236}">
                <a16:creationId xmlns:a16="http://schemas.microsoft.com/office/drawing/2014/main" id="{C82C2FC3-D473-8749-B52E-A894FA8C4955}"/>
              </a:ext>
            </a:extLst>
          </p:cNvPr>
          <p:cNvPicPr>
            <a:picLocks noChangeAspect="1"/>
          </p:cNvPicPr>
          <p:nvPr/>
        </p:nvPicPr>
        <p:blipFill>
          <a:blip r:embed="rId2"/>
          <a:stretch>
            <a:fillRect/>
          </a:stretch>
        </p:blipFill>
        <p:spPr>
          <a:xfrm>
            <a:off x="3354760" y="4834880"/>
            <a:ext cx="7402284" cy="3263243"/>
          </a:xfrm>
          <a:prstGeom prst="rect">
            <a:avLst/>
          </a:prstGeom>
          <a:solidFill>
            <a:schemeClr val="bg1"/>
          </a:solidFill>
        </p:spPr>
      </p:pic>
    </p:spTree>
    <p:extLst>
      <p:ext uri="{BB962C8B-B14F-4D97-AF65-F5344CB8AC3E}">
        <p14:creationId xmlns:p14="http://schemas.microsoft.com/office/powerpoint/2010/main" val="821907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D3E94C-2795-1C4D-B2EB-53A48183C042}"/>
              </a:ext>
            </a:extLst>
          </p:cNvPr>
          <p:cNvPicPr>
            <a:picLocks noChangeAspect="1"/>
          </p:cNvPicPr>
          <p:nvPr/>
        </p:nvPicPr>
        <p:blipFill>
          <a:blip r:embed="rId2"/>
          <a:stretch>
            <a:fillRect/>
          </a:stretch>
        </p:blipFill>
        <p:spPr>
          <a:xfrm>
            <a:off x="3930824" y="4740896"/>
            <a:ext cx="6768752" cy="3100887"/>
          </a:xfrm>
          <a:prstGeom prst="rect">
            <a:avLst/>
          </a:prstGeom>
          <a:solidFill>
            <a:schemeClr val="bg1"/>
          </a:solidFill>
        </p:spPr>
      </p:pic>
      <p:sp>
        <p:nvSpPr>
          <p:cNvPr id="2" name="Title 1">
            <a:extLst>
              <a:ext uri="{FF2B5EF4-FFF2-40B4-BE49-F238E27FC236}">
                <a16:creationId xmlns:a16="http://schemas.microsoft.com/office/drawing/2014/main" id="{D146FF17-889C-5E4E-B30E-6AAE105D2411}"/>
              </a:ext>
            </a:extLst>
          </p:cNvPr>
          <p:cNvSpPr>
            <a:spLocks noGrp="1"/>
          </p:cNvSpPr>
          <p:nvPr>
            <p:ph type="title"/>
          </p:nvPr>
        </p:nvSpPr>
        <p:spPr/>
        <p:txBody>
          <a:bodyPr>
            <a:normAutofit fontScale="90000"/>
          </a:bodyPr>
          <a:lstStyle/>
          <a:p>
            <a:r>
              <a:rPr lang="zh-CN" altLang="en-US" dirty="0"/>
              <a:t>优化举例：矩阵转置</a:t>
            </a:r>
            <a:endParaRPr lang="en-US" dirty="0"/>
          </a:p>
        </p:txBody>
      </p:sp>
      <p:sp>
        <p:nvSpPr>
          <p:cNvPr id="3" name="Content Placeholder 2">
            <a:extLst>
              <a:ext uri="{FF2B5EF4-FFF2-40B4-BE49-F238E27FC236}">
                <a16:creationId xmlns:a16="http://schemas.microsoft.com/office/drawing/2014/main" id="{F85DC352-F12D-7646-98F2-6D363B7476BA}"/>
              </a:ext>
            </a:extLst>
          </p:cNvPr>
          <p:cNvSpPr>
            <a:spLocks noGrp="1"/>
          </p:cNvSpPr>
          <p:nvPr>
            <p:ph idx="1"/>
          </p:nvPr>
        </p:nvSpPr>
        <p:spPr/>
        <p:txBody>
          <a:bodyPr/>
          <a:lstStyle/>
          <a:p>
            <a:r>
              <a:rPr lang="zh-CN" altLang="en-US" dirty="0"/>
              <a:t>使用共享内存的</a:t>
            </a:r>
            <a:r>
              <a:rPr lang="en-US" altLang="zh-CN" dirty="0"/>
              <a:t>CUDA</a:t>
            </a:r>
            <a:r>
              <a:rPr lang="zh-CN" altLang="en-US" dirty="0"/>
              <a:t>矩阵转置</a:t>
            </a:r>
            <a:endParaRPr lang="en-US" altLang="zh-CN" dirty="0"/>
          </a:p>
          <a:p>
            <a:pPr lvl="1"/>
            <a:r>
              <a:rPr lang="zh-CN" altLang="en-US" dirty="0"/>
              <a:t>将矩阵划分为数据块</a:t>
            </a:r>
            <a:endParaRPr lang="en-US" altLang="zh-CN" dirty="0"/>
          </a:p>
          <a:p>
            <a:pPr lvl="1"/>
            <a:r>
              <a:rPr lang="zh-CN" altLang="en-US" dirty="0"/>
              <a:t>每个线程块处理一个数据块的转置</a:t>
            </a:r>
            <a:endParaRPr lang="en-US" altLang="zh-CN" dirty="0"/>
          </a:p>
          <a:p>
            <a:pPr lvl="1"/>
            <a:r>
              <a:rPr lang="zh-CN" altLang="en-US" dirty="0"/>
              <a:t>从全局内存中读入第</a:t>
            </a:r>
            <a:r>
              <a:rPr lang="zh-CN" altLang="en-US" dirty="0">
                <a:latin typeface="Menlo" panose="020B0609030804020204" pitchFamily="49" charset="0"/>
                <a:cs typeface="Menlo" panose="020B0609030804020204" pitchFamily="49" charset="0"/>
              </a:rPr>
              <a:t>（</a:t>
            </a:r>
            <a:r>
              <a:rPr lang="en-US" altLang="zh-CN" dirty="0" err="1">
                <a:latin typeface="Menlo" panose="020B0609030804020204" pitchFamily="49" charset="0"/>
                <a:ea typeface="Menlo" panose="020B0609030804020204" pitchFamily="49" charset="0"/>
                <a:cs typeface="Menlo" panose="020B0609030804020204" pitchFamily="49" charset="0"/>
              </a:rPr>
              <a:t>i</a:t>
            </a:r>
            <a:r>
              <a:rPr lang="zh-CN" altLang="en-US" dirty="0">
                <a:latin typeface="Menlo" panose="020B0609030804020204" pitchFamily="49" charset="0"/>
                <a:cs typeface="Menlo" panose="020B0609030804020204" pitchFamily="49" charset="0"/>
              </a:rPr>
              <a:t>，</a:t>
            </a:r>
            <a:r>
              <a:rPr lang="en-US" altLang="zh-CN" dirty="0">
                <a:latin typeface="Menlo" panose="020B0609030804020204" pitchFamily="49" charset="0"/>
                <a:ea typeface="Menlo" panose="020B0609030804020204" pitchFamily="49" charset="0"/>
                <a:cs typeface="Menlo" panose="020B0609030804020204" pitchFamily="49" charset="0"/>
              </a:rPr>
              <a:t>j</a:t>
            </a:r>
            <a:r>
              <a:rPr lang="zh-CN" altLang="en-US" dirty="0">
                <a:latin typeface="Menlo" panose="020B0609030804020204" pitchFamily="49" charset="0"/>
                <a:cs typeface="Menlo" panose="020B0609030804020204" pitchFamily="49" charset="0"/>
              </a:rPr>
              <a:t>）</a:t>
            </a:r>
            <a:r>
              <a:rPr lang="zh-CN" altLang="en-US" dirty="0"/>
              <a:t>个数据块至共享内存</a:t>
            </a:r>
            <a:endParaRPr lang="en-US" altLang="zh-CN" dirty="0"/>
          </a:p>
          <a:p>
            <a:pPr lvl="1"/>
            <a:r>
              <a:rPr lang="zh-CN" altLang="en-US" dirty="0"/>
              <a:t>从共享内存中写出至第（</a:t>
            </a:r>
            <a:r>
              <a:rPr lang="en-US" altLang="zh-CN" dirty="0"/>
              <a:t>j</a:t>
            </a:r>
            <a:r>
              <a:rPr lang="zh-CN" altLang="en-US" dirty="0"/>
              <a:t>，</a:t>
            </a:r>
            <a:r>
              <a:rPr lang="en-US" altLang="zh-CN" dirty="0" err="1"/>
              <a:t>i</a:t>
            </a:r>
            <a:r>
              <a:rPr lang="zh-CN" altLang="en-US" dirty="0"/>
              <a:t>）个数据块</a:t>
            </a:r>
            <a:endParaRPr lang="en-US" altLang="zh-CN" dirty="0"/>
          </a:p>
        </p:txBody>
      </p:sp>
      <p:sp>
        <p:nvSpPr>
          <p:cNvPr id="4" name="Slide Number Placeholder 3">
            <a:extLst>
              <a:ext uri="{FF2B5EF4-FFF2-40B4-BE49-F238E27FC236}">
                <a16:creationId xmlns:a16="http://schemas.microsoft.com/office/drawing/2014/main" id="{8358131A-9826-FD42-9995-E71B39304028}"/>
              </a:ext>
            </a:extLst>
          </p:cNvPr>
          <p:cNvSpPr>
            <a:spLocks noGrp="1"/>
          </p:cNvSpPr>
          <p:nvPr>
            <p:ph type="sldNum" sz="quarter" idx="12"/>
          </p:nvPr>
        </p:nvSpPr>
        <p:spPr/>
        <p:txBody>
          <a:bodyPr/>
          <a:lstStyle/>
          <a:p>
            <a:pPr>
              <a:defRPr/>
            </a:pPr>
            <a:fld id="{CA40A734-EF3B-425E-9970-80954DDB0807}" type="slidenum">
              <a:rPr lang="zh-CN" altLang="en-US" smtClean="0"/>
              <a:pPr>
                <a:defRPr/>
              </a:pPr>
              <a:t>48</a:t>
            </a:fld>
            <a:endParaRPr lang="zh-CN" altLang="en-US"/>
          </a:p>
        </p:txBody>
      </p:sp>
    </p:spTree>
    <p:extLst>
      <p:ext uri="{BB962C8B-B14F-4D97-AF65-F5344CB8AC3E}">
        <p14:creationId xmlns:p14="http://schemas.microsoft.com/office/powerpoint/2010/main" val="2991521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FF17-889C-5E4E-B30E-6AAE105D2411}"/>
              </a:ext>
            </a:extLst>
          </p:cNvPr>
          <p:cNvSpPr>
            <a:spLocks noGrp="1"/>
          </p:cNvSpPr>
          <p:nvPr>
            <p:ph type="title"/>
          </p:nvPr>
        </p:nvSpPr>
        <p:spPr/>
        <p:txBody>
          <a:bodyPr>
            <a:normAutofit fontScale="90000"/>
          </a:bodyPr>
          <a:lstStyle/>
          <a:p>
            <a:r>
              <a:rPr lang="zh-CN" altLang="en-US" dirty="0"/>
              <a:t>优化举例：矩阵转置</a:t>
            </a:r>
            <a:endParaRPr lang="en-US" dirty="0"/>
          </a:p>
        </p:txBody>
      </p:sp>
      <p:sp>
        <p:nvSpPr>
          <p:cNvPr id="3" name="Content Placeholder 2">
            <a:extLst>
              <a:ext uri="{FF2B5EF4-FFF2-40B4-BE49-F238E27FC236}">
                <a16:creationId xmlns:a16="http://schemas.microsoft.com/office/drawing/2014/main" id="{F85DC352-F12D-7646-98F2-6D363B7476BA}"/>
              </a:ext>
            </a:extLst>
          </p:cNvPr>
          <p:cNvSpPr>
            <a:spLocks noGrp="1"/>
          </p:cNvSpPr>
          <p:nvPr>
            <p:ph idx="1"/>
          </p:nvPr>
        </p:nvSpPr>
        <p:spPr>
          <a:xfrm>
            <a:off x="731520" y="1234481"/>
            <a:ext cx="7375768" cy="6116918"/>
          </a:xfrm>
        </p:spPr>
        <p:txBody>
          <a:bodyPr/>
          <a:lstStyle/>
          <a:p>
            <a:r>
              <a:rPr lang="zh-CN" altLang="en-US" dirty="0"/>
              <a:t>使用共享内存的</a:t>
            </a:r>
            <a:r>
              <a:rPr lang="en-US" altLang="zh-CN" dirty="0"/>
              <a:t>CUDA</a:t>
            </a:r>
            <a:r>
              <a:rPr lang="zh-CN" altLang="en-US" dirty="0"/>
              <a:t>矩阵转置</a:t>
            </a:r>
            <a:endParaRPr lang="en-US" altLang="zh-CN" dirty="0"/>
          </a:p>
          <a:p>
            <a:pPr lvl="1"/>
            <a:r>
              <a:rPr lang="zh-CN" altLang="en-US" dirty="0"/>
              <a:t>数据块内部转置</a:t>
            </a:r>
            <a:endParaRPr lang="en-US" altLang="zh-CN" dirty="0"/>
          </a:p>
          <a:p>
            <a:pPr lvl="2"/>
            <a:r>
              <a:rPr lang="zh-CN" altLang="en-US" dirty="0"/>
              <a:t>元素</a:t>
            </a:r>
            <a:r>
              <a:rPr lang="en-US" altLang="zh-CN" sz="2800" dirty="0">
                <a:latin typeface="Menlo" panose="020B0609030804020204" pitchFamily="49" charset="0"/>
                <a:ea typeface="Menlo" panose="020B0609030804020204" pitchFamily="49" charset="0"/>
                <a:cs typeface="Menlo" panose="020B0609030804020204" pitchFamily="49" charset="0"/>
              </a:rPr>
              <a:t>(</a:t>
            </a:r>
            <a:r>
              <a:rPr lang="en-US" altLang="zh-CN" sz="2800" dirty="0" err="1">
                <a:latin typeface="Menlo" panose="020B0609030804020204" pitchFamily="49" charset="0"/>
                <a:ea typeface="Menlo" panose="020B0609030804020204" pitchFamily="49" charset="0"/>
                <a:cs typeface="Menlo" panose="020B0609030804020204" pitchFamily="49" charset="0"/>
              </a:rPr>
              <a:t>i</a:t>
            </a:r>
            <a:r>
              <a:rPr lang="en-US" altLang="zh-CN" sz="2800" dirty="0">
                <a:latin typeface="Menlo" panose="020B0609030804020204" pitchFamily="49" charset="0"/>
                <a:ea typeface="Menlo" panose="020B0609030804020204" pitchFamily="49" charset="0"/>
                <a:cs typeface="Menlo" panose="020B0609030804020204" pitchFamily="49" charset="0"/>
              </a:rPr>
              <a:t>,</a:t>
            </a:r>
            <a:r>
              <a:rPr lang="zh-CN" altLang="en-US" sz="2800" dirty="0">
                <a:latin typeface="Menlo" panose="020B0609030804020204" pitchFamily="49" charset="0"/>
                <a:cs typeface="Menlo" panose="020B0609030804020204" pitchFamily="49" charset="0"/>
              </a:rPr>
              <a:t> </a:t>
            </a:r>
            <a:r>
              <a:rPr lang="en-US" altLang="zh-CN" sz="2800" dirty="0">
                <a:latin typeface="Menlo" panose="020B0609030804020204" pitchFamily="49" charset="0"/>
                <a:ea typeface="Menlo" panose="020B0609030804020204" pitchFamily="49" charset="0"/>
                <a:cs typeface="Menlo" panose="020B0609030804020204" pitchFamily="49" charset="0"/>
              </a:rPr>
              <a:t>j)→(j,</a:t>
            </a:r>
            <a:r>
              <a:rPr lang="zh-CN" altLang="en-US" sz="2800" dirty="0">
                <a:latin typeface="Menlo" panose="020B0609030804020204" pitchFamily="49" charset="0"/>
                <a:cs typeface="Menlo" panose="020B0609030804020204" pitchFamily="49" charset="0"/>
              </a:rPr>
              <a:t> </a:t>
            </a:r>
            <a:r>
              <a:rPr lang="en-US" altLang="zh-CN" sz="2800" dirty="0" err="1">
                <a:latin typeface="Menlo" panose="020B0609030804020204" pitchFamily="49" charset="0"/>
                <a:ea typeface="Menlo" panose="020B0609030804020204" pitchFamily="49" charset="0"/>
                <a:cs typeface="Menlo" panose="020B0609030804020204" pitchFamily="49" charset="0"/>
              </a:rPr>
              <a:t>i</a:t>
            </a:r>
            <a:r>
              <a:rPr lang="en-US" altLang="zh-CN" sz="2800" dirty="0">
                <a:latin typeface="Menlo" panose="020B0609030804020204" pitchFamily="49" charset="0"/>
                <a:ea typeface="Menlo" panose="020B0609030804020204" pitchFamily="49" charset="0"/>
                <a:cs typeface="Menlo" panose="020B0609030804020204" pitchFamily="49" charset="0"/>
              </a:rPr>
              <a:t>)</a:t>
            </a:r>
            <a:endParaRPr lang="en-US" altLang="zh-CN" dirty="0">
              <a:latin typeface="Menlo" panose="020B0609030804020204" pitchFamily="49" charset="0"/>
              <a:ea typeface="Menlo" panose="020B0609030804020204" pitchFamily="49" charset="0"/>
              <a:cs typeface="Menlo" panose="020B0609030804020204" pitchFamily="49" charset="0"/>
            </a:endParaRPr>
          </a:p>
          <a:p>
            <a:pPr lvl="1"/>
            <a:r>
              <a:rPr lang="zh-CN" altLang="en-US" dirty="0"/>
              <a:t>读写全局内存均为合并存储</a:t>
            </a:r>
            <a:endParaRPr lang="en-US" altLang="zh-CN" dirty="0"/>
          </a:p>
          <a:p>
            <a:pPr lvl="2"/>
            <a:r>
              <a:rPr lang="zh-CN" altLang="en-US" dirty="0"/>
              <a:t>线程块宽度为</a:t>
            </a:r>
            <a:r>
              <a:rPr lang="en-US" altLang="zh-CN" dirty="0"/>
              <a:t>16</a:t>
            </a:r>
            <a:r>
              <a:rPr lang="zh-CN" altLang="en-US" dirty="0"/>
              <a:t>倍数</a:t>
            </a:r>
            <a:endParaRPr lang="en-US" altLang="zh-CN" dirty="0"/>
          </a:p>
          <a:p>
            <a:pPr lvl="1"/>
            <a:r>
              <a:rPr lang="zh-CN" altLang="en-US" dirty="0"/>
              <a:t>共享内存访问模式</a:t>
            </a:r>
            <a:endParaRPr lang="en-US" altLang="zh-CN" dirty="0"/>
          </a:p>
          <a:p>
            <a:pPr lvl="2"/>
            <a:r>
              <a:rPr lang="zh-CN" altLang="en-US" dirty="0"/>
              <a:t>不受合并存储影响</a:t>
            </a:r>
            <a:endParaRPr lang="en-US" altLang="zh-CN" dirty="0"/>
          </a:p>
          <a:p>
            <a:pPr lvl="2"/>
            <a:r>
              <a:rPr lang="zh-CN" altLang="en-US" dirty="0"/>
              <a:t>存储体冲突？</a:t>
            </a:r>
            <a:endParaRPr lang="en-US" altLang="zh-CN" dirty="0"/>
          </a:p>
          <a:p>
            <a:pPr lvl="2"/>
            <a:endParaRPr lang="en-US" altLang="zh-CN" dirty="0"/>
          </a:p>
        </p:txBody>
      </p:sp>
      <p:sp>
        <p:nvSpPr>
          <p:cNvPr id="4" name="Slide Number Placeholder 3">
            <a:extLst>
              <a:ext uri="{FF2B5EF4-FFF2-40B4-BE49-F238E27FC236}">
                <a16:creationId xmlns:a16="http://schemas.microsoft.com/office/drawing/2014/main" id="{8358131A-9826-FD42-9995-E71B39304028}"/>
              </a:ext>
            </a:extLst>
          </p:cNvPr>
          <p:cNvSpPr>
            <a:spLocks noGrp="1"/>
          </p:cNvSpPr>
          <p:nvPr>
            <p:ph type="sldNum" sz="quarter" idx="12"/>
          </p:nvPr>
        </p:nvSpPr>
        <p:spPr/>
        <p:txBody>
          <a:bodyPr/>
          <a:lstStyle/>
          <a:p>
            <a:pPr>
              <a:defRPr/>
            </a:pPr>
            <a:fld id="{CA40A734-EF3B-425E-9970-80954DDB0807}" type="slidenum">
              <a:rPr lang="zh-CN" altLang="en-US" smtClean="0"/>
              <a:pPr>
                <a:defRPr/>
              </a:pPr>
              <a:t>49</a:t>
            </a:fld>
            <a:endParaRPr lang="zh-CN" altLang="en-US"/>
          </a:p>
        </p:txBody>
      </p:sp>
      <p:pic>
        <p:nvPicPr>
          <p:cNvPr id="6" name="Picture 5">
            <a:extLst>
              <a:ext uri="{FF2B5EF4-FFF2-40B4-BE49-F238E27FC236}">
                <a16:creationId xmlns:a16="http://schemas.microsoft.com/office/drawing/2014/main" id="{92E5F0D3-9AC6-9740-A845-2254D2665C4E}"/>
              </a:ext>
            </a:extLst>
          </p:cNvPr>
          <p:cNvPicPr>
            <a:picLocks noChangeAspect="1"/>
          </p:cNvPicPr>
          <p:nvPr/>
        </p:nvPicPr>
        <p:blipFill>
          <a:blip r:embed="rId3"/>
          <a:stretch>
            <a:fillRect/>
          </a:stretch>
        </p:blipFill>
        <p:spPr>
          <a:xfrm>
            <a:off x="7315199" y="1955799"/>
            <a:ext cx="7061887" cy="5395599"/>
          </a:xfrm>
          <a:prstGeom prst="rect">
            <a:avLst/>
          </a:prstGeom>
        </p:spPr>
      </p:pic>
    </p:spTree>
    <p:extLst>
      <p:ext uri="{BB962C8B-B14F-4D97-AF65-F5344CB8AC3E}">
        <p14:creationId xmlns:p14="http://schemas.microsoft.com/office/powerpoint/2010/main" val="413936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ja-JP" altLang="en-US" sz="4400"/>
              <a:t>引言</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ja-JP" altLang="en-US">
                <a:latin typeface="Microsoft YaHei" panose="020B0503020204020204" pitchFamily="34" charset="-122"/>
                <a:ea typeface="Microsoft YaHei" panose="020B0503020204020204" pitchFamily="34" charset="-122"/>
              </a:rPr>
              <a:t>优化过程中应有的心态</a:t>
            </a:r>
            <a:endParaRPr lang="en-US" altLang="ja-JP" dirty="0">
              <a:latin typeface="Microsoft YaHei" panose="020B0503020204020204" pitchFamily="34" charset="-122"/>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5</a:t>
            </a:fld>
            <a:endParaRPr lang="zh-CN" altLang="en-US"/>
          </a:p>
        </p:txBody>
      </p:sp>
      <p:pic>
        <p:nvPicPr>
          <p:cNvPr id="5" name="Picture 4">
            <a:extLst>
              <a:ext uri="{FF2B5EF4-FFF2-40B4-BE49-F238E27FC236}">
                <a16:creationId xmlns:a16="http://schemas.microsoft.com/office/drawing/2014/main" id="{1F7B9121-730D-E148-BB84-742067CC086F}"/>
              </a:ext>
            </a:extLst>
          </p:cNvPr>
          <p:cNvPicPr>
            <a:picLocks noChangeAspect="1"/>
          </p:cNvPicPr>
          <p:nvPr/>
        </p:nvPicPr>
        <p:blipFill>
          <a:blip r:embed="rId2"/>
          <a:stretch>
            <a:fillRect/>
          </a:stretch>
        </p:blipFill>
        <p:spPr>
          <a:xfrm>
            <a:off x="1085850" y="2306323"/>
            <a:ext cx="12458700" cy="5321300"/>
          </a:xfrm>
          <a:prstGeom prst="rect">
            <a:avLst/>
          </a:prstGeom>
        </p:spPr>
      </p:pic>
    </p:spTree>
    <p:extLst>
      <p:ext uri="{BB962C8B-B14F-4D97-AF65-F5344CB8AC3E}">
        <p14:creationId xmlns:p14="http://schemas.microsoft.com/office/powerpoint/2010/main" val="507289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FF17-889C-5E4E-B30E-6AAE105D2411}"/>
              </a:ext>
            </a:extLst>
          </p:cNvPr>
          <p:cNvSpPr>
            <a:spLocks noGrp="1"/>
          </p:cNvSpPr>
          <p:nvPr>
            <p:ph type="title"/>
          </p:nvPr>
        </p:nvSpPr>
        <p:spPr/>
        <p:txBody>
          <a:bodyPr>
            <a:normAutofit fontScale="90000"/>
          </a:bodyPr>
          <a:lstStyle/>
          <a:p>
            <a:r>
              <a:rPr lang="zh-CN" altLang="en-US" dirty="0"/>
              <a:t>优化举例：矩阵转置</a:t>
            </a:r>
            <a:endParaRPr lang="en-US" dirty="0"/>
          </a:p>
        </p:txBody>
      </p:sp>
      <p:sp>
        <p:nvSpPr>
          <p:cNvPr id="3" name="Content Placeholder 2">
            <a:extLst>
              <a:ext uri="{FF2B5EF4-FFF2-40B4-BE49-F238E27FC236}">
                <a16:creationId xmlns:a16="http://schemas.microsoft.com/office/drawing/2014/main" id="{F85DC352-F12D-7646-98F2-6D363B7476BA}"/>
              </a:ext>
            </a:extLst>
          </p:cNvPr>
          <p:cNvSpPr>
            <a:spLocks noGrp="1"/>
          </p:cNvSpPr>
          <p:nvPr>
            <p:ph idx="1"/>
          </p:nvPr>
        </p:nvSpPr>
        <p:spPr>
          <a:xfrm>
            <a:off x="731520" y="1234481"/>
            <a:ext cx="7375768" cy="6116918"/>
          </a:xfrm>
        </p:spPr>
        <p:txBody>
          <a:bodyPr/>
          <a:lstStyle/>
          <a:p>
            <a:r>
              <a:rPr lang="zh-CN" altLang="en-US" dirty="0"/>
              <a:t>使用共享内存的</a:t>
            </a:r>
            <a:r>
              <a:rPr lang="en-US" altLang="zh-CN" dirty="0"/>
              <a:t>CUDA</a:t>
            </a:r>
            <a:r>
              <a:rPr lang="zh-CN" altLang="en-US" dirty="0"/>
              <a:t>矩阵转置</a:t>
            </a:r>
            <a:endParaRPr lang="en-US" altLang="zh-CN" dirty="0"/>
          </a:p>
          <a:p>
            <a:pPr lvl="2"/>
            <a:endParaRPr lang="en-US" altLang="zh-CN" dirty="0"/>
          </a:p>
        </p:txBody>
      </p:sp>
      <p:sp>
        <p:nvSpPr>
          <p:cNvPr id="4" name="Slide Number Placeholder 3">
            <a:extLst>
              <a:ext uri="{FF2B5EF4-FFF2-40B4-BE49-F238E27FC236}">
                <a16:creationId xmlns:a16="http://schemas.microsoft.com/office/drawing/2014/main" id="{8358131A-9826-FD42-9995-E71B39304028}"/>
              </a:ext>
            </a:extLst>
          </p:cNvPr>
          <p:cNvSpPr>
            <a:spLocks noGrp="1"/>
          </p:cNvSpPr>
          <p:nvPr>
            <p:ph type="sldNum" sz="quarter" idx="12"/>
          </p:nvPr>
        </p:nvSpPr>
        <p:spPr/>
        <p:txBody>
          <a:bodyPr/>
          <a:lstStyle/>
          <a:p>
            <a:pPr>
              <a:defRPr/>
            </a:pPr>
            <a:fld id="{CA40A734-EF3B-425E-9970-80954DDB0807}" type="slidenum">
              <a:rPr lang="zh-CN" altLang="en-US" smtClean="0"/>
              <a:pPr>
                <a:defRPr/>
              </a:pPr>
              <a:t>50</a:t>
            </a:fld>
            <a:endParaRPr lang="zh-CN" altLang="en-US"/>
          </a:p>
        </p:txBody>
      </p:sp>
      <p:pic>
        <p:nvPicPr>
          <p:cNvPr id="6" name="Picture 5">
            <a:extLst>
              <a:ext uri="{FF2B5EF4-FFF2-40B4-BE49-F238E27FC236}">
                <a16:creationId xmlns:a16="http://schemas.microsoft.com/office/drawing/2014/main" id="{92E5F0D3-9AC6-9740-A845-2254D2665C4E}"/>
              </a:ext>
            </a:extLst>
          </p:cNvPr>
          <p:cNvPicPr>
            <a:picLocks noChangeAspect="1"/>
          </p:cNvPicPr>
          <p:nvPr/>
        </p:nvPicPr>
        <p:blipFill>
          <a:blip r:embed="rId2"/>
          <a:stretch>
            <a:fillRect/>
          </a:stretch>
        </p:blipFill>
        <p:spPr>
          <a:xfrm>
            <a:off x="8345357" y="3394720"/>
            <a:ext cx="6031729" cy="4608512"/>
          </a:xfrm>
          <a:prstGeom prst="rect">
            <a:avLst/>
          </a:prstGeom>
          <a:solidFill>
            <a:schemeClr val="bg1"/>
          </a:solidFill>
        </p:spPr>
      </p:pic>
      <p:sp>
        <p:nvSpPr>
          <p:cNvPr id="5" name="Rectangle 4">
            <a:extLst>
              <a:ext uri="{FF2B5EF4-FFF2-40B4-BE49-F238E27FC236}">
                <a16:creationId xmlns:a16="http://schemas.microsoft.com/office/drawing/2014/main" id="{C8D34476-2033-7F43-B564-B1DD02550574}"/>
              </a:ext>
            </a:extLst>
          </p:cNvPr>
          <p:cNvSpPr/>
          <p:nvPr/>
        </p:nvSpPr>
        <p:spPr>
          <a:xfrm>
            <a:off x="1266528" y="2170584"/>
            <a:ext cx="9757752" cy="4093428"/>
          </a:xfrm>
          <a:prstGeom prst="rect">
            <a:avLst/>
          </a:prstGeom>
        </p:spPr>
        <p:txBody>
          <a:bodyPr wrap="square">
            <a:spAutoFit/>
          </a:bodyPr>
          <a:lstStyle/>
          <a:p>
            <a:r>
              <a:rPr lang="en-US" sz="2000" dirty="0">
                <a:solidFill>
                  <a:srgbClr val="333333"/>
                </a:solidFill>
                <a:latin typeface="Menlo" panose="020B0609030804020204" pitchFamily="49" charset="0"/>
              </a:rPr>
              <a:t>__global__ </a:t>
            </a:r>
            <a:r>
              <a:rPr lang="en-US" sz="2000" dirty="0">
                <a:solidFill>
                  <a:srgbClr val="7A3E9D"/>
                </a:solidFill>
                <a:latin typeface="Menlo" panose="020B0609030804020204" pitchFamily="49" charset="0"/>
              </a:rPr>
              <a:t>void</a:t>
            </a:r>
            <a:r>
              <a:rPr lang="en-US" sz="2000" dirty="0">
                <a:solidFill>
                  <a:srgbClr val="333333"/>
                </a:solidFill>
                <a:latin typeface="Menlo" panose="020B0609030804020204" pitchFamily="49" charset="0"/>
              </a:rPr>
              <a:t> </a:t>
            </a:r>
            <a:r>
              <a:rPr lang="en-US" sz="2000" dirty="0">
                <a:solidFill>
                  <a:srgbClr val="7A3E9D"/>
                </a:solidFill>
                <a:latin typeface="Menlo" panose="020B0609030804020204" pitchFamily="49" charset="0"/>
              </a:rPr>
              <a:t>transpose</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out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in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m)</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__shared__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BDIM</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BDIM</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br>
              <a:rPr lang="en-US" sz="2000" dirty="0">
                <a:solidFill>
                  <a:srgbClr val="333333"/>
                </a:solidFill>
                <a:latin typeface="Menlo" panose="020B0609030804020204" pitchFamily="49" charset="0"/>
              </a:rPr>
            </a:br>
            <a:r>
              <a:rPr lang="zh-CN" alt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bx</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by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y</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y</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tx</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ty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y</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br>
              <a:rPr lang="en-US" sz="2000" dirty="0">
                <a:solidFill>
                  <a:srgbClr val="333333"/>
                </a:solidFill>
                <a:latin typeface="Menlo" panose="020B0609030804020204" pitchFamily="49" charset="0"/>
              </a:rPr>
            </a:br>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ty</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BDIM</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in</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by</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ty</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m</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bx</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p>
          <a:p>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out</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bx</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ty</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n</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by</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smem</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BDIM</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ty</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B628694F-3B61-2444-9010-97F53F685784}"/>
              </a:ext>
            </a:extLst>
          </p:cNvPr>
          <p:cNvSpPr txBox="1"/>
          <p:nvPr/>
        </p:nvSpPr>
        <p:spPr>
          <a:xfrm>
            <a:off x="1680941" y="6462611"/>
            <a:ext cx="6545382" cy="954107"/>
          </a:xfrm>
          <a:prstGeom prst="rect">
            <a:avLst/>
          </a:prstGeom>
          <a:solidFill>
            <a:schemeClr val="bg1"/>
          </a:solidFill>
          <a:ln w="25400">
            <a:solidFill>
              <a:srgbClr val="C00000"/>
            </a:solidFill>
          </a:ln>
        </p:spPr>
        <p:txBody>
          <a:bodyPr wrap="none" rtlCol="0">
            <a:spAutoFit/>
          </a:bodyPr>
          <a:lstStyle/>
          <a:p>
            <a:r>
              <a:rPr lang="zh-CN" altLang="en-US" sz="2800" dirty="0">
                <a:solidFill>
                  <a:srgbClr val="C00000"/>
                </a:solidFill>
                <a:latin typeface="SimHei" panose="02010609060101010101" pitchFamily="49" charset="-122"/>
                <a:ea typeface="SimHei" panose="02010609060101010101" pitchFamily="49" charset="-122"/>
              </a:rPr>
              <a:t>是否可以使用：</a:t>
            </a:r>
            <a:endParaRPr lang="en-US" altLang="zh-CN" sz="2800" dirty="0">
              <a:solidFill>
                <a:srgbClr val="C00000"/>
              </a:solidFill>
              <a:latin typeface="SimHei" panose="02010609060101010101" pitchFamily="49" charset="-122"/>
              <a:ea typeface="SimHei" panose="02010609060101010101" pitchFamily="49" charset="-122"/>
            </a:endParaRPr>
          </a:p>
          <a:p>
            <a:r>
              <a:rPr lang="en-US" sz="2000" dirty="0">
                <a:solidFill>
                  <a:srgbClr val="333333"/>
                </a:solidFill>
                <a:latin typeface="Menlo" panose="020B0609030804020204" pitchFamily="49" charset="0"/>
              </a:rPr>
              <a:t>out</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a:t>
            </a:r>
            <a:r>
              <a:rPr lang="en-US" altLang="zh-CN" sz="2000" dirty="0" err="1">
                <a:solidFill>
                  <a:srgbClr val="333333"/>
                </a:solidFill>
                <a:latin typeface="Menlo" panose="020B0609030804020204" pitchFamily="49" charset="0"/>
              </a:rPr>
              <a:t>x</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a:t>
            </a:r>
            <a:r>
              <a:rPr lang="en-US" altLang="zh-CN" sz="2000" dirty="0" err="1">
                <a:solidFill>
                  <a:srgbClr val="333333"/>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n</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a:t>
            </a:r>
            <a:r>
              <a:rPr lang="en-US" altLang="zh-CN" sz="2000" dirty="0" err="1">
                <a:solidFill>
                  <a:srgbClr val="333333"/>
                </a:solidFill>
                <a:latin typeface="Menlo" panose="020B0609030804020204" pitchFamily="49" charset="0"/>
              </a:rPr>
              <a:t>y</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a:t>
            </a:r>
            <a:r>
              <a:rPr lang="en-US" altLang="zh-CN" sz="2000" dirty="0" err="1">
                <a:solidFill>
                  <a:srgbClr val="333333"/>
                </a:solidFill>
                <a:latin typeface="Menlo" panose="020B0609030804020204" pitchFamily="49" charset="0"/>
              </a:rPr>
              <a:t>y</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smem</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t</a:t>
            </a:r>
            <a:r>
              <a:rPr lang="en-US" altLang="zh-CN" sz="2000" dirty="0">
                <a:solidFill>
                  <a:srgbClr val="333333"/>
                </a:solidFill>
                <a:latin typeface="Menlo" panose="020B0609030804020204" pitchFamily="49" charset="0"/>
              </a:rPr>
              <a:t>y</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BDIM</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a:t>
            </a:r>
            <a:r>
              <a:rPr lang="en-US" altLang="zh-CN" sz="2000" dirty="0" err="1">
                <a:solidFill>
                  <a:srgbClr val="333333"/>
                </a:solidFill>
                <a:latin typeface="Menlo" panose="020B0609030804020204" pitchFamily="49" charset="0"/>
              </a:rPr>
              <a:t>x</a:t>
            </a:r>
            <a:r>
              <a:rPr lang="en-US" sz="2000" dirty="0">
                <a:solidFill>
                  <a:srgbClr val="777777"/>
                </a:solidFill>
                <a:latin typeface="Menlo" panose="020B0609030804020204" pitchFamily="49" charset="0"/>
              </a:rPr>
              <a:t>]; </a:t>
            </a:r>
            <a:r>
              <a:rPr lang="zh-CN" altLang="en-US" sz="2800" dirty="0">
                <a:solidFill>
                  <a:srgbClr val="C00000"/>
                </a:solidFill>
                <a:latin typeface="SimHei" panose="02010609060101010101" pitchFamily="49" charset="-122"/>
                <a:ea typeface="SimHei" panose="02010609060101010101" pitchFamily="49" charset="-122"/>
              </a:rPr>
              <a:t>？</a:t>
            </a:r>
            <a:endParaRPr lang="en-US" sz="2800" dirty="0">
              <a:solidFill>
                <a:srgbClr val="C0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36999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FF17-889C-5E4E-B30E-6AAE105D2411}"/>
              </a:ext>
            </a:extLst>
          </p:cNvPr>
          <p:cNvSpPr>
            <a:spLocks noGrp="1"/>
          </p:cNvSpPr>
          <p:nvPr>
            <p:ph type="title"/>
          </p:nvPr>
        </p:nvSpPr>
        <p:spPr/>
        <p:txBody>
          <a:bodyPr>
            <a:normAutofit fontScale="90000"/>
          </a:bodyPr>
          <a:lstStyle/>
          <a:p>
            <a:r>
              <a:rPr lang="zh-CN" altLang="en-US" dirty="0"/>
              <a:t>优化举例：矩阵转置</a:t>
            </a:r>
            <a:endParaRPr lang="en-US" dirty="0"/>
          </a:p>
        </p:txBody>
      </p:sp>
      <p:sp>
        <p:nvSpPr>
          <p:cNvPr id="3" name="Content Placeholder 2">
            <a:extLst>
              <a:ext uri="{FF2B5EF4-FFF2-40B4-BE49-F238E27FC236}">
                <a16:creationId xmlns:a16="http://schemas.microsoft.com/office/drawing/2014/main" id="{F85DC352-F12D-7646-98F2-6D363B7476BA}"/>
              </a:ext>
            </a:extLst>
          </p:cNvPr>
          <p:cNvSpPr>
            <a:spLocks noGrp="1"/>
          </p:cNvSpPr>
          <p:nvPr>
            <p:ph idx="1"/>
          </p:nvPr>
        </p:nvSpPr>
        <p:spPr>
          <a:xfrm>
            <a:off x="731520" y="1234481"/>
            <a:ext cx="13167360" cy="6116918"/>
          </a:xfrm>
        </p:spPr>
        <p:txBody>
          <a:bodyPr/>
          <a:lstStyle/>
          <a:p>
            <a:r>
              <a:rPr lang="zh-CN" altLang="en-US" dirty="0"/>
              <a:t>使用共享内存的</a:t>
            </a:r>
            <a:r>
              <a:rPr lang="en-US" altLang="zh-CN" dirty="0"/>
              <a:t>CUDA</a:t>
            </a:r>
            <a:r>
              <a:rPr lang="zh-CN" altLang="en-US" dirty="0"/>
              <a:t>矩阵转置</a:t>
            </a:r>
            <a:endParaRPr lang="en-US" altLang="zh-CN" dirty="0"/>
          </a:p>
          <a:p>
            <a:pPr lvl="1"/>
            <a:r>
              <a:rPr lang="zh-CN" altLang="en-US" dirty="0"/>
              <a:t>共享内存访问：存储体冲突</a:t>
            </a:r>
            <a:endParaRPr lang="en-US" altLang="zh-CN" dirty="0"/>
          </a:p>
          <a:p>
            <a:pPr lvl="2"/>
            <a:r>
              <a:rPr lang="zh-CN" altLang="en-US" dirty="0"/>
              <a:t>从全局内存拷贝至共享内存过程中无冲突</a:t>
            </a:r>
            <a:endParaRPr lang="en-US" altLang="zh-CN" dirty="0"/>
          </a:p>
          <a:p>
            <a:pPr lvl="2"/>
            <a:r>
              <a:rPr lang="zh-CN" altLang="en-US" dirty="0"/>
              <a:t>从共享内存拷贝至全局内存有冲突！</a:t>
            </a:r>
            <a:endParaRPr lang="en-US" altLang="zh-CN" dirty="0"/>
          </a:p>
          <a:p>
            <a:pPr lvl="3"/>
            <a:r>
              <a:rPr lang="en-US" altLang="zh-CN" dirty="0"/>
              <a:t>16-way</a:t>
            </a:r>
            <a:r>
              <a:rPr lang="zh-CN" altLang="en-US" dirty="0"/>
              <a:t> </a:t>
            </a:r>
            <a:r>
              <a:rPr lang="en-US" altLang="zh-CN" dirty="0"/>
              <a:t>conflicts</a:t>
            </a:r>
            <a:r>
              <a:rPr lang="zh-CN" altLang="en-US" dirty="0"/>
              <a:t>：所有线程只对两个存储体进行操作</a:t>
            </a:r>
            <a:endParaRPr lang="en-US" altLang="zh-CN" dirty="0"/>
          </a:p>
          <a:p>
            <a:pPr lvl="2"/>
            <a:endParaRPr lang="en-US" altLang="zh-CN" dirty="0"/>
          </a:p>
        </p:txBody>
      </p:sp>
      <p:sp>
        <p:nvSpPr>
          <p:cNvPr id="4" name="Slide Number Placeholder 3">
            <a:extLst>
              <a:ext uri="{FF2B5EF4-FFF2-40B4-BE49-F238E27FC236}">
                <a16:creationId xmlns:a16="http://schemas.microsoft.com/office/drawing/2014/main" id="{8358131A-9826-FD42-9995-E71B39304028}"/>
              </a:ext>
            </a:extLst>
          </p:cNvPr>
          <p:cNvSpPr>
            <a:spLocks noGrp="1"/>
          </p:cNvSpPr>
          <p:nvPr>
            <p:ph type="sldNum" sz="quarter" idx="12"/>
          </p:nvPr>
        </p:nvSpPr>
        <p:spPr/>
        <p:txBody>
          <a:bodyPr/>
          <a:lstStyle/>
          <a:p>
            <a:pPr>
              <a:defRPr/>
            </a:pPr>
            <a:fld id="{CA40A734-EF3B-425E-9970-80954DDB0807}" type="slidenum">
              <a:rPr lang="zh-CN" altLang="en-US" smtClean="0"/>
              <a:pPr>
                <a:defRPr/>
              </a:pPr>
              <a:t>51</a:t>
            </a:fld>
            <a:endParaRPr lang="zh-CN" altLang="en-US"/>
          </a:p>
        </p:txBody>
      </p:sp>
      <p:pic>
        <p:nvPicPr>
          <p:cNvPr id="8" name="Picture 7">
            <a:extLst>
              <a:ext uri="{FF2B5EF4-FFF2-40B4-BE49-F238E27FC236}">
                <a16:creationId xmlns:a16="http://schemas.microsoft.com/office/drawing/2014/main" id="{19850E3F-B99F-A545-9A2C-586AAA1CEDCA}"/>
              </a:ext>
            </a:extLst>
          </p:cNvPr>
          <p:cNvPicPr>
            <a:picLocks noChangeAspect="1"/>
          </p:cNvPicPr>
          <p:nvPr/>
        </p:nvPicPr>
        <p:blipFill>
          <a:blip r:embed="rId2"/>
          <a:stretch>
            <a:fillRect/>
          </a:stretch>
        </p:blipFill>
        <p:spPr>
          <a:xfrm>
            <a:off x="3647719" y="3970784"/>
            <a:ext cx="7915953" cy="3968204"/>
          </a:xfrm>
          <a:prstGeom prst="rect">
            <a:avLst/>
          </a:prstGeom>
          <a:solidFill>
            <a:schemeClr val="bg1"/>
          </a:solidFill>
        </p:spPr>
      </p:pic>
    </p:spTree>
    <p:extLst>
      <p:ext uri="{BB962C8B-B14F-4D97-AF65-F5344CB8AC3E}">
        <p14:creationId xmlns:p14="http://schemas.microsoft.com/office/powerpoint/2010/main" val="4154849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FF17-889C-5E4E-B30E-6AAE105D2411}"/>
              </a:ext>
            </a:extLst>
          </p:cNvPr>
          <p:cNvSpPr>
            <a:spLocks noGrp="1"/>
          </p:cNvSpPr>
          <p:nvPr>
            <p:ph type="title"/>
          </p:nvPr>
        </p:nvSpPr>
        <p:spPr/>
        <p:txBody>
          <a:bodyPr>
            <a:normAutofit fontScale="90000"/>
          </a:bodyPr>
          <a:lstStyle/>
          <a:p>
            <a:r>
              <a:rPr lang="zh-CN" altLang="en-US" dirty="0"/>
              <a:t>优化举例：矩阵转置</a:t>
            </a:r>
            <a:endParaRPr lang="en-US" dirty="0"/>
          </a:p>
        </p:txBody>
      </p:sp>
      <p:sp>
        <p:nvSpPr>
          <p:cNvPr id="3" name="Content Placeholder 2">
            <a:extLst>
              <a:ext uri="{FF2B5EF4-FFF2-40B4-BE49-F238E27FC236}">
                <a16:creationId xmlns:a16="http://schemas.microsoft.com/office/drawing/2014/main" id="{F85DC352-F12D-7646-98F2-6D363B7476BA}"/>
              </a:ext>
            </a:extLst>
          </p:cNvPr>
          <p:cNvSpPr>
            <a:spLocks noGrp="1"/>
          </p:cNvSpPr>
          <p:nvPr>
            <p:ph idx="1"/>
          </p:nvPr>
        </p:nvSpPr>
        <p:spPr>
          <a:xfrm>
            <a:off x="731520" y="1234481"/>
            <a:ext cx="13167360" cy="6116918"/>
          </a:xfrm>
        </p:spPr>
        <p:txBody>
          <a:bodyPr/>
          <a:lstStyle/>
          <a:p>
            <a:r>
              <a:rPr lang="zh-CN" altLang="en-US" dirty="0"/>
              <a:t>使用共享内存的</a:t>
            </a:r>
            <a:r>
              <a:rPr lang="en-US" altLang="zh-CN" dirty="0"/>
              <a:t>CUDA</a:t>
            </a:r>
            <a:r>
              <a:rPr lang="zh-CN" altLang="en-US" dirty="0"/>
              <a:t>矩阵转置</a:t>
            </a:r>
            <a:endParaRPr lang="en-US" altLang="zh-CN" dirty="0"/>
          </a:p>
          <a:p>
            <a:pPr lvl="1"/>
            <a:r>
              <a:rPr lang="zh-CN" altLang="en-US" dirty="0"/>
              <a:t>共享内存访问：存储体冲突</a:t>
            </a:r>
            <a:endParaRPr lang="en-US" altLang="zh-CN" dirty="0"/>
          </a:p>
          <a:p>
            <a:pPr lvl="2"/>
            <a:r>
              <a:rPr lang="zh-CN" altLang="en-US" dirty="0"/>
              <a:t>解决从共享内存拷贝至全局内存的存储体冲突</a:t>
            </a:r>
            <a:endParaRPr lang="en-US" altLang="zh-CN" dirty="0"/>
          </a:p>
          <a:p>
            <a:pPr lvl="3"/>
            <a:r>
              <a:rPr lang="zh-CN" altLang="en-US" dirty="0"/>
              <a:t>给共享内存分配一列空白数据</a:t>
            </a:r>
            <a:endParaRPr lang="en-US" altLang="zh-CN" dirty="0"/>
          </a:p>
          <a:p>
            <a:pPr lvl="3"/>
            <a:r>
              <a:rPr lang="en-US" altLang="zh-CN" dirty="0"/>
              <a:t>Stride=17</a:t>
            </a:r>
            <a:r>
              <a:rPr lang="zh-CN" altLang="en-US" dirty="0"/>
              <a:t>：无存储体冲突！</a:t>
            </a:r>
            <a:endParaRPr lang="en-US" altLang="zh-CN" dirty="0"/>
          </a:p>
          <a:p>
            <a:pPr lvl="2"/>
            <a:endParaRPr lang="en-US" altLang="zh-CN" dirty="0"/>
          </a:p>
        </p:txBody>
      </p:sp>
      <p:sp>
        <p:nvSpPr>
          <p:cNvPr id="4" name="Slide Number Placeholder 3">
            <a:extLst>
              <a:ext uri="{FF2B5EF4-FFF2-40B4-BE49-F238E27FC236}">
                <a16:creationId xmlns:a16="http://schemas.microsoft.com/office/drawing/2014/main" id="{8358131A-9826-FD42-9995-E71B39304028}"/>
              </a:ext>
            </a:extLst>
          </p:cNvPr>
          <p:cNvSpPr>
            <a:spLocks noGrp="1"/>
          </p:cNvSpPr>
          <p:nvPr>
            <p:ph type="sldNum" sz="quarter" idx="12"/>
          </p:nvPr>
        </p:nvSpPr>
        <p:spPr/>
        <p:txBody>
          <a:bodyPr/>
          <a:lstStyle/>
          <a:p>
            <a:pPr>
              <a:defRPr/>
            </a:pPr>
            <a:fld id="{CA40A734-EF3B-425E-9970-80954DDB0807}" type="slidenum">
              <a:rPr lang="zh-CN" altLang="en-US" smtClean="0"/>
              <a:pPr>
                <a:defRPr/>
              </a:pPr>
              <a:t>52</a:t>
            </a:fld>
            <a:endParaRPr lang="zh-CN" altLang="en-US"/>
          </a:p>
        </p:txBody>
      </p:sp>
      <p:pic>
        <p:nvPicPr>
          <p:cNvPr id="5" name="Picture 4">
            <a:extLst>
              <a:ext uri="{FF2B5EF4-FFF2-40B4-BE49-F238E27FC236}">
                <a16:creationId xmlns:a16="http://schemas.microsoft.com/office/drawing/2014/main" id="{39967812-8736-954A-9385-2BAFAD311607}"/>
              </a:ext>
            </a:extLst>
          </p:cNvPr>
          <p:cNvPicPr>
            <a:picLocks noChangeAspect="1"/>
          </p:cNvPicPr>
          <p:nvPr/>
        </p:nvPicPr>
        <p:blipFill>
          <a:blip r:embed="rId2"/>
          <a:stretch>
            <a:fillRect/>
          </a:stretch>
        </p:blipFill>
        <p:spPr>
          <a:xfrm>
            <a:off x="3498776" y="4106288"/>
            <a:ext cx="8496944" cy="3896944"/>
          </a:xfrm>
          <a:prstGeom prst="rect">
            <a:avLst/>
          </a:prstGeom>
          <a:solidFill>
            <a:schemeClr val="bg1"/>
          </a:solidFill>
        </p:spPr>
      </p:pic>
    </p:spTree>
    <p:extLst>
      <p:ext uri="{BB962C8B-B14F-4D97-AF65-F5344CB8AC3E}">
        <p14:creationId xmlns:p14="http://schemas.microsoft.com/office/powerpoint/2010/main" val="200852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p:txBody>
          <a:bodyPr/>
          <a:lstStyle/>
          <a:p>
            <a:r>
              <a:rPr lang="en-US" altLang="zh-CN" dirty="0"/>
              <a:t>M.</a:t>
            </a:r>
            <a:r>
              <a:rPr lang="zh-CN" altLang="en-US" dirty="0"/>
              <a:t> </a:t>
            </a:r>
            <a:r>
              <a:rPr lang="en-US" altLang="zh-CN" dirty="0"/>
              <a:t>Harris,</a:t>
            </a:r>
            <a:r>
              <a:rPr lang="zh-CN" altLang="en-US" dirty="0"/>
              <a:t> </a:t>
            </a:r>
            <a:r>
              <a:rPr lang="en-US" altLang="zh-CN" dirty="0"/>
              <a:t>Optimizing</a:t>
            </a:r>
            <a:r>
              <a:rPr lang="zh-CN" altLang="en-US" dirty="0"/>
              <a:t> </a:t>
            </a:r>
            <a:r>
              <a:rPr lang="en-US" altLang="zh-CN" dirty="0"/>
              <a:t>Parallel</a:t>
            </a:r>
            <a:r>
              <a:rPr lang="zh-CN" altLang="en-US" dirty="0"/>
              <a:t> </a:t>
            </a:r>
            <a:r>
              <a:rPr lang="en-US" altLang="zh-CN" dirty="0"/>
              <a:t>Reduction</a:t>
            </a:r>
            <a:r>
              <a:rPr lang="zh-CN" altLang="en-US" dirty="0"/>
              <a:t> </a:t>
            </a:r>
            <a:r>
              <a:rPr lang="en-US" altLang="zh-CN" dirty="0"/>
              <a:t>in</a:t>
            </a:r>
            <a:r>
              <a:rPr lang="zh-CN" altLang="en-US" dirty="0"/>
              <a:t> </a:t>
            </a:r>
            <a:r>
              <a:rPr lang="en-US" altLang="zh-CN" dirty="0"/>
              <a:t>CUDA</a:t>
            </a:r>
          </a:p>
          <a:p>
            <a:pPr lvl="1"/>
            <a:r>
              <a:rPr lang="en-US" sz="2800" dirty="0">
                <a:hlinkClick r:id="rId2"/>
              </a:rPr>
              <a:t>https://developer.download.nvidia.cn/assets/cuda/files/reduction.pdf</a:t>
            </a:r>
            <a:endParaRPr lang="en-US" sz="2800" dirty="0"/>
          </a:p>
          <a:p>
            <a:pPr lvl="1"/>
            <a:r>
              <a:rPr lang="zh-CN" altLang="en-US" sz="3200" dirty="0"/>
              <a:t>对</a:t>
            </a:r>
            <a:r>
              <a:rPr lang="en-US" altLang="zh-CN" sz="3200" dirty="0"/>
              <a:t>4M</a:t>
            </a:r>
            <a:r>
              <a:rPr lang="zh-CN" altLang="en-US" sz="3200" dirty="0"/>
              <a:t>个元素进行归约</a:t>
            </a:r>
            <a:endParaRPr lang="en-US" sz="3200" dirty="0"/>
          </a:p>
          <a:p>
            <a:pPr lvl="1"/>
            <a:r>
              <a:rPr lang="zh-CN" altLang="en-US" dirty="0"/>
              <a:t>使用</a:t>
            </a:r>
            <a:r>
              <a:rPr lang="en-US" altLang="zh-CN" dirty="0"/>
              <a:t>7</a:t>
            </a:r>
            <a:r>
              <a:rPr lang="zh-CN" altLang="en-US" dirty="0"/>
              <a:t>个版本代码</a:t>
            </a:r>
            <a:endParaRPr lang="en-US" altLang="zh-CN" dirty="0"/>
          </a:p>
          <a:p>
            <a:pPr lvl="1"/>
            <a:r>
              <a:rPr lang="zh-CN" altLang="en-US" dirty="0"/>
              <a:t>展示每一步所带来的性能提升</a:t>
            </a:r>
            <a:endParaRPr lang="en-US" altLang="zh-CN" dirty="0"/>
          </a:p>
          <a:p>
            <a:r>
              <a:rPr lang="zh-CN" altLang="en-US" dirty="0"/>
              <a:t>回顾：并行归约</a:t>
            </a: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53</a:t>
            </a:fld>
            <a:endParaRPr lang="zh-CN" altLang="en-US"/>
          </a:p>
        </p:txBody>
      </p:sp>
      <p:pic>
        <p:nvPicPr>
          <p:cNvPr id="5" name="Picture 4">
            <a:extLst>
              <a:ext uri="{FF2B5EF4-FFF2-40B4-BE49-F238E27FC236}">
                <a16:creationId xmlns:a16="http://schemas.microsoft.com/office/drawing/2014/main" id="{31F0450B-438C-9540-8B15-91FB203AC779}"/>
              </a:ext>
            </a:extLst>
          </p:cNvPr>
          <p:cNvPicPr>
            <a:picLocks noChangeAspect="1"/>
          </p:cNvPicPr>
          <p:nvPr/>
        </p:nvPicPr>
        <p:blipFill>
          <a:blip r:embed="rId3"/>
          <a:stretch>
            <a:fillRect/>
          </a:stretch>
        </p:blipFill>
        <p:spPr>
          <a:xfrm>
            <a:off x="237220" y="5132476"/>
            <a:ext cx="14155960" cy="2366700"/>
          </a:xfrm>
          <a:prstGeom prst="rect">
            <a:avLst/>
          </a:prstGeom>
          <a:solidFill>
            <a:schemeClr val="bg1"/>
          </a:solidFill>
        </p:spPr>
      </p:pic>
    </p:spTree>
    <p:extLst>
      <p:ext uri="{BB962C8B-B14F-4D97-AF65-F5344CB8AC3E}">
        <p14:creationId xmlns:p14="http://schemas.microsoft.com/office/powerpoint/2010/main" val="2796829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en-US" altLang="zh-CN" dirty="0"/>
              <a:t>GPU</a:t>
            </a:r>
            <a:r>
              <a:rPr lang="zh-CN" altLang="en-US" dirty="0"/>
              <a:t>峰值性能</a:t>
            </a:r>
            <a:endParaRPr lang="en-US" altLang="zh-CN" dirty="0"/>
          </a:p>
          <a:p>
            <a:pPr lvl="1"/>
            <a:r>
              <a:rPr lang="zh-CN" altLang="en-US" dirty="0"/>
              <a:t>首先，我们需要有一个正确的目标</a:t>
            </a:r>
            <a:endParaRPr lang="en-US" altLang="zh-CN" dirty="0"/>
          </a:p>
          <a:p>
            <a:pPr lvl="2"/>
            <a:r>
              <a:rPr lang="en-US" altLang="zh-CN" dirty="0"/>
              <a:t>GFLOP/s:</a:t>
            </a:r>
            <a:r>
              <a:rPr lang="zh-CN" altLang="en-US" dirty="0"/>
              <a:t> </a:t>
            </a:r>
            <a:r>
              <a:rPr lang="en-US" altLang="zh-CN" dirty="0"/>
              <a:t>compute-bound</a:t>
            </a:r>
            <a:r>
              <a:rPr lang="zh-CN" altLang="en-US" dirty="0"/>
              <a:t> 应用</a:t>
            </a:r>
            <a:endParaRPr lang="en-US" altLang="zh-CN" dirty="0"/>
          </a:p>
          <a:p>
            <a:pPr lvl="3"/>
            <a:r>
              <a:rPr lang="zh-CN" altLang="en-US" dirty="0"/>
              <a:t>例如：矩阵分解，卷积等</a:t>
            </a:r>
            <a:endParaRPr lang="en-US" altLang="zh-CN" dirty="0"/>
          </a:p>
          <a:p>
            <a:pPr lvl="2"/>
            <a:r>
              <a:rPr lang="zh-CN" altLang="en-US" dirty="0"/>
              <a:t>带宽：</a:t>
            </a:r>
            <a:r>
              <a:rPr lang="en-US" altLang="zh-CN" dirty="0"/>
              <a:t>memory-bound</a:t>
            </a:r>
            <a:r>
              <a:rPr lang="zh-CN" altLang="en-US" dirty="0"/>
              <a:t> 应用</a:t>
            </a:r>
            <a:endParaRPr lang="en-US" altLang="zh-CN" dirty="0"/>
          </a:p>
          <a:p>
            <a:pPr lvl="3"/>
            <a:r>
              <a:rPr lang="zh-CN" altLang="en-US" dirty="0"/>
              <a:t>例如：数据库，图遍历等</a:t>
            </a:r>
            <a:endParaRPr lang="en-US" altLang="zh-CN" dirty="0"/>
          </a:p>
          <a:p>
            <a:pPr lvl="2"/>
            <a:r>
              <a:rPr lang="zh-CN" altLang="en-US" dirty="0"/>
              <a:t>归约的计算密度很低</a:t>
            </a:r>
            <a:endParaRPr lang="en-US" altLang="zh-CN" dirty="0"/>
          </a:p>
          <a:p>
            <a:pPr lvl="3"/>
            <a:r>
              <a:rPr lang="zh-CN" altLang="en-US" dirty="0"/>
              <a:t>数组中的每个元素只需要参与一次运算</a:t>
            </a:r>
            <a:endParaRPr lang="en-US" altLang="zh-CN" dirty="0"/>
          </a:p>
          <a:p>
            <a:pPr lvl="3"/>
            <a:r>
              <a:rPr lang="zh-CN" altLang="en-US" dirty="0"/>
              <a:t>因此主要目标应放在争取峰值带宽上！</a:t>
            </a:r>
            <a:endParaRPr lang="en-US" altLang="zh-CN" dirty="0"/>
          </a:p>
          <a:p>
            <a:pPr lvl="2"/>
            <a:r>
              <a:rPr lang="zh-CN" altLang="en-US" dirty="0"/>
              <a:t>实验使用</a:t>
            </a:r>
            <a:r>
              <a:rPr lang="en-US" altLang="zh-CN" dirty="0"/>
              <a:t>G80</a:t>
            </a:r>
            <a:r>
              <a:rPr lang="zh-CN" altLang="en-US" dirty="0"/>
              <a:t> </a:t>
            </a:r>
            <a:r>
              <a:rPr lang="en-US" altLang="zh-CN" dirty="0"/>
              <a:t>GPU</a:t>
            </a:r>
          </a:p>
          <a:p>
            <a:pPr lvl="3"/>
            <a:r>
              <a:rPr lang="zh-CN" altLang="en-US" dirty="0"/>
              <a:t>带宽峰值为</a:t>
            </a:r>
            <a:r>
              <a:rPr lang="en-US" altLang="zh-CN" dirty="0"/>
              <a:t>86.4</a:t>
            </a:r>
            <a:r>
              <a:rPr lang="zh-CN" altLang="en-US" dirty="0"/>
              <a:t> </a:t>
            </a:r>
            <a:r>
              <a:rPr lang="en-US" altLang="zh-CN" dirty="0"/>
              <a:t>GB/s</a:t>
            </a:r>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54</a:t>
            </a:fld>
            <a:endParaRPr lang="zh-CN" altLang="en-US"/>
          </a:p>
        </p:txBody>
      </p:sp>
    </p:spTree>
    <p:extLst>
      <p:ext uri="{BB962C8B-B14F-4D97-AF65-F5344CB8AC3E}">
        <p14:creationId xmlns:p14="http://schemas.microsoft.com/office/powerpoint/2010/main" val="2063850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1</a:t>
            </a:r>
            <a:r>
              <a:rPr lang="zh-CN" altLang="en-US" dirty="0"/>
              <a:t>：交错地址读取</a:t>
            </a: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55</a:t>
            </a:fld>
            <a:endParaRPr lang="zh-CN" altLang="en-US"/>
          </a:p>
        </p:txBody>
      </p:sp>
      <p:sp>
        <p:nvSpPr>
          <p:cNvPr id="5" name="Rectangle 4">
            <a:extLst>
              <a:ext uri="{FF2B5EF4-FFF2-40B4-BE49-F238E27FC236}">
                <a16:creationId xmlns:a16="http://schemas.microsoft.com/office/drawing/2014/main" id="{EB7F9E21-97E9-0142-BA63-BD3F4E3A8E99}"/>
              </a:ext>
            </a:extLst>
          </p:cNvPr>
          <p:cNvSpPr/>
          <p:nvPr/>
        </p:nvSpPr>
        <p:spPr>
          <a:xfrm>
            <a:off x="1770584" y="1810544"/>
            <a:ext cx="11161240" cy="6247864"/>
          </a:xfrm>
          <a:prstGeom prst="rect">
            <a:avLst/>
          </a:prstGeom>
          <a:solidFill>
            <a:schemeClr val="bg1"/>
          </a:solidFill>
        </p:spPr>
        <p:txBody>
          <a:bodyPr wrap="square">
            <a:spAutoFit/>
          </a:bodyPr>
          <a:lstStyle/>
          <a:p>
            <a:r>
              <a:rPr lang="en-US" sz="2000" dirty="0">
                <a:solidFill>
                  <a:srgbClr val="333333"/>
                </a:solidFill>
                <a:latin typeface="Menlo" panose="020B0609030804020204" pitchFamily="49" charset="0"/>
              </a:rPr>
              <a:t>__global__ </a:t>
            </a:r>
            <a:r>
              <a:rPr lang="en-US" sz="2000" dirty="0">
                <a:solidFill>
                  <a:srgbClr val="7A3E9D"/>
                </a:solidFill>
                <a:latin typeface="Menlo" panose="020B0609030804020204" pitchFamily="49" charset="0"/>
              </a:rPr>
              <a:t>void</a:t>
            </a:r>
            <a:r>
              <a:rPr lang="en-US" sz="2000" dirty="0">
                <a:solidFill>
                  <a:srgbClr val="333333"/>
                </a:solidFill>
                <a:latin typeface="Menlo" panose="020B0609030804020204" pitchFamily="49" charset="0"/>
              </a:rPr>
              <a:t> </a:t>
            </a:r>
            <a:r>
              <a:rPr lang="en-US" sz="2000" dirty="0">
                <a:solidFill>
                  <a:srgbClr val="7A3E9D"/>
                </a:solidFill>
                <a:latin typeface="Menlo" panose="020B0609030804020204" pitchFamily="49" charset="0"/>
              </a:rPr>
              <a:t>reduce0</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g_idata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g_odata</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extern</a:t>
            </a:r>
            <a:r>
              <a:rPr lang="en-US" sz="2000" dirty="0">
                <a:solidFill>
                  <a:srgbClr val="333333"/>
                </a:solidFill>
                <a:latin typeface="Menlo" panose="020B0609030804020204" pitchFamily="49" charset="0"/>
              </a:rPr>
              <a:t> __shared__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i="1" dirty="0">
                <a:solidFill>
                  <a:srgbClr val="AAAAAA"/>
                </a:solidFill>
                <a:latin typeface="Menlo" panose="020B0609030804020204" pitchFamily="49" charset="0"/>
              </a:rPr>
              <a:t>    </a:t>
            </a:r>
            <a:endParaRPr lang="en-US" altLang="zh-CN" sz="2000" i="1" dirty="0">
              <a:solidFill>
                <a:srgbClr val="AAAAAA"/>
              </a:solidFill>
              <a:latin typeface="Menlo" panose="020B0609030804020204" pitchFamily="49" charset="0"/>
            </a:endParaRPr>
          </a:p>
          <a:p>
            <a:r>
              <a:rPr lang="zh-CN" altLang="en-US" sz="2000" i="1" dirty="0">
                <a:solidFill>
                  <a:srgbClr val="AAAAAA"/>
                </a:solidFill>
                <a:latin typeface="Menlo" panose="020B0609030804020204" pitchFamily="49" charset="0"/>
              </a:rPr>
              <a:t>    </a:t>
            </a:r>
            <a:r>
              <a:rPr lang="en-US" sz="2000" i="1" dirty="0">
                <a:solidFill>
                  <a:srgbClr val="AAAAAA"/>
                </a:solidFill>
                <a:latin typeface="Menlo" panose="020B0609030804020204" pitchFamily="49" charset="0"/>
              </a:rPr>
              <a:t>// each thread loads one element from global to shared mem</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g_idata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i="1" dirty="0">
                <a:solidFill>
                  <a:srgbClr val="AAAAAA"/>
                </a:solidFill>
                <a:latin typeface="Menlo" panose="020B0609030804020204" pitchFamily="49" charset="0"/>
              </a:rPr>
              <a:t>    </a:t>
            </a:r>
            <a:endParaRPr lang="en-US" altLang="zh-CN" sz="2000" i="1" dirty="0">
              <a:solidFill>
                <a:srgbClr val="AAAAAA"/>
              </a:solidFill>
              <a:latin typeface="Menlo" panose="020B0609030804020204" pitchFamily="49" charset="0"/>
            </a:endParaRPr>
          </a:p>
          <a:p>
            <a:r>
              <a:rPr lang="zh-CN" altLang="en-US" sz="2000" i="1" dirty="0">
                <a:solidFill>
                  <a:srgbClr val="AAAAAA"/>
                </a:solidFill>
                <a:latin typeface="Menlo" panose="020B0609030804020204" pitchFamily="49" charset="0"/>
              </a:rPr>
              <a:t>    </a:t>
            </a:r>
            <a:r>
              <a:rPr lang="en-US" sz="2000" i="1" dirty="0">
                <a:solidFill>
                  <a:srgbClr val="AAAAAA"/>
                </a:solidFill>
                <a:latin typeface="Menlo" panose="020B0609030804020204" pitchFamily="49" charset="0"/>
              </a:rPr>
              <a:t>// do reduction in shared mem</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s</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endParaRPr lang="en-US" sz="2000" i="1" dirty="0">
              <a:solidFill>
                <a:srgbClr val="AAAAAA"/>
              </a:solidFill>
              <a:latin typeface="Menlo" panose="020B0609030804020204" pitchFamily="49" charset="0"/>
            </a:endParaRPr>
          </a:p>
          <a:p>
            <a:r>
              <a:rPr lang="zh-CN" altLang="en-US" sz="2000" i="1" dirty="0">
                <a:solidFill>
                  <a:srgbClr val="AAAAAA"/>
                </a:solidFill>
                <a:latin typeface="Menlo" panose="020B0609030804020204" pitchFamily="49" charset="0"/>
              </a:rPr>
              <a:t>    </a:t>
            </a:r>
            <a:r>
              <a:rPr lang="en-US" sz="2000" i="1" dirty="0">
                <a:solidFill>
                  <a:srgbClr val="AAAAAA"/>
                </a:solidFill>
                <a:latin typeface="Menlo" panose="020B0609030804020204" pitchFamily="49" charset="0"/>
              </a:rPr>
              <a:t>// write result for this block to global mem</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g_odata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843910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1</a:t>
            </a:r>
            <a:r>
              <a:rPr lang="zh-CN" altLang="en-US" dirty="0"/>
              <a:t>：交错地址读取</a:t>
            </a: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56</a:t>
            </a:fld>
            <a:endParaRPr lang="zh-CN" altLang="en-US"/>
          </a:p>
        </p:txBody>
      </p:sp>
      <p:pic>
        <p:nvPicPr>
          <p:cNvPr id="7" name="Picture 6">
            <a:extLst>
              <a:ext uri="{FF2B5EF4-FFF2-40B4-BE49-F238E27FC236}">
                <a16:creationId xmlns:a16="http://schemas.microsoft.com/office/drawing/2014/main" id="{2625B8A1-C517-E945-9081-13C91ACB0024}"/>
              </a:ext>
            </a:extLst>
          </p:cNvPr>
          <p:cNvPicPr>
            <a:picLocks noChangeAspect="1"/>
          </p:cNvPicPr>
          <p:nvPr/>
        </p:nvPicPr>
        <p:blipFill>
          <a:blip r:embed="rId2"/>
          <a:stretch>
            <a:fillRect/>
          </a:stretch>
        </p:blipFill>
        <p:spPr>
          <a:xfrm>
            <a:off x="1416743" y="1886314"/>
            <a:ext cx="11659097" cy="6045458"/>
          </a:xfrm>
          <a:prstGeom prst="rect">
            <a:avLst/>
          </a:prstGeom>
        </p:spPr>
      </p:pic>
    </p:spTree>
    <p:extLst>
      <p:ext uri="{BB962C8B-B14F-4D97-AF65-F5344CB8AC3E}">
        <p14:creationId xmlns:p14="http://schemas.microsoft.com/office/powerpoint/2010/main" val="2233493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7B73F4-0C7C-C848-8EC8-6214E1F27F39}"/>
              </a:ext>
            </a:extLst>
          </p:cNvPr>
          <p:cNvSpPr/>
          <p:nvPr/>
        </p:nvSpPr>
        <p:spPr>
          <a:xfrm>
            <a:off x="0" y="1810544"/>
            <a:ext cx="14630400" cy="611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E6661D6-CF97-CE43-84D2-37D49088A9B1}"/>
              </a:ext>
            </a:extLst>
          </p:cNvPr>
          <p:cNvSpPr/>
          <p:nvPr/>
        </p:nvSpPr>
        <p:spPr>
          <a:xfrm>
            <a:off x="186408" y="4474840"/>
            <a:ext cx="14185576" cy="23042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1</a:t>
            </a:r>
            <a:r>
              <a:rPr lang="zh-CN" altLang="en-US" dirty="0"/>
              <a:t>：交错地址读取</a:t>
            </a: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57</a:t>
            </a:fld>
            <a:endParaRPr lang="zh-CN" altLang="en-US"/>
          </a:p>
        </p:txBody>
      </p:sp>
      <p:sp>
        <p:nvSpPr>
          <p:cNvPr id="5" name="Rectangle 4">
            <a:extLst>
              <a:ext uri="{FF2B5EF4-FFF2-40B4-BE49-F238E27FC236}">
                <a16:creationId xmlns:a16="http://schemas.microsoft.com/office/drawing/2014/main" id="{EB7F9E21-97E9-0142-BA63-BD3F4E3A8E99}"/>
              </a:ext>
            </a:extLst>
          </p:cNvPr>
          <p:cNvSpPr/>
          <p:nvPr/>
        </p:nvSpPr>
        <p:spPr>
          <a:xfrm>
            <a:off x="1770584" y="1810544"/>
            <a:ext cx="11161240" cy="6247864"/>
          </a:xfrm>
          <a:prstGeom prst="rect">
            <a:avLst/>
          </a:prstGeom>
          <a:noFill/>
        </p:spPr>
        <p:txBody>
          <a:bodyPr wrap="square">
            <a:spAutoFit/>
          </a:bodyPr>
          <a:lstStyle/>
          <a:p>
            <a:r>
              <a:rPr lang="en-US" sz="2000" dirty="0">
                <a:solidFill>
                  <a:srgbClr val="333333"/>
                </a:solidFill>
                <a:latin typeface="Menlo" panose="020B0609030804020204" pitchFamily="49" charset="0"/>
              </a:rPr>
              <a:t>__global__ </a:t>
            </a:r>
            <a:r>
              <a:rPr lang="en-US" sz="2000" dirty="0">
                <a:solidFill>
                  <a:srgbClr val="7A3E9D"/>
                </a:solidFill>
                <a:latin typeface="Menlo" panose="020B0609030804020204" pitchFamily="49" charset="0"/>
              </a:rPr>
              <a:t>void</a:t>
            </a:r>
            <a:r>
              <a:rPr lang="en-US" sz="2000" dirty="0">
                <a:solidFill>
                  <a:srgbClr val="333333"/>
                </a:solidFill>
                <a:latin typeface="Menlo" panose="020B0609030804020204" pitchFamily="49" charset="0"/>
              </a:rPr>
              <a:t> </a:t>
            </a:r>
            <a:r>
              <a:rPr lang="en-US" sz="2000" dirty="0">
                <a:solidFill>
                  <a:srgbClr val="7A3E9D"/>
                </a:solidFill>
                <a:latin typeface="Menlo" panose="020B0609030804020204" pitchFamily="49" charset="0"/>
              </a:rPr>
              <a:t>reduce0</a:t>
            </a:r>
            <a:r>
              <a:rPr lang="en-US" sz="2000" dirty="0">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g_idata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g_odata</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extern</a:t>
            </a:r>
            <a:r>
              <a:rPr lang="en-US" sz="2000" dirty="0">
                <a:solidFill>
                  <a:srgbClr val="333333"/>
                </a:solidFill>
                <a:latin typeface="Menlo" panose="020B0609030804020204" pitchFamily="49" charset="0"/>
              </a:rPr>
              <a:t> __shared__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i="1" dirty="0">
                <a:solidFill>
                  <a:srgbClr val="AAAAAA"/>
                </a:solidFill>
                <a:latin typeface="Menlo" panose="020B0609030804020204" pitchFamily="49" charset="0"/>
              </a:rPr>
              <a:t>    </a:t>
            </a:r>
            <a:endParaRPr lang="en-US" altLang="zh-CN" sz="2000" i="1" dirty="0">
              <a:solidFill>
                <a:srgbClr val="AAAAAA"/>
              </a:solidFill>
              <a:latin typeface="Menlo" panose="020B0609030804020204" pitchFamily="49" charset="0"/>
            </a:endParaRPr>
          </a:p>
          <a:p>
            <a:r>
              <a:rPr lang="zh-CN" altLang="en-US" sz="2000" i="1" dirty="0">
                <a:solidFill>
                  <a:srgbClr val="AAAAAA"/>
                </a:solidFill>
                <a:latin typeface="Menlo" panose="020B0609030804020204" pitchFamily="49" charset="0"/>
              </a:rPr>
              <a:t>    </a:t>
            </a:r>
            <a:r>
              <a:rPr lang="en-US" sz="2000" i="1" dirty="0">
                <a:solidFill>
                  <a:srgbClr val="AAAAAA"/>
                </a:solidFill>
                <a:latin typeface="Menlo" panose="020B0609030804020204" pitchFamily="49" charset="0"/>
              </a:rPr>
              <a:t>// each thread loads one element from global to shared mem</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g_idata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i="1" dirty="0">
                <a:solidFill>
                  <a:srgbClr val="AAAAAA"/>
                </a:solidFill>
                <a:latin typeface="Menlo" panose="020B0609030804020204" pitchFamily="49" charset="0"/>
              </a:rPr>
              <a:t>    </a:t>
            </a:r>
            <a:endParaRPr lang="en-US" altLang="zh-CN" sz="2000" i="1" dirty="0">
              <a:solidFill>
                <a:srgbClr val="AAAAAA"/>
              </a:solidFill>
              <a:latin typeface="Menlo" panose="020B0609030804020204" pitchFamily="49" charset="0"/>
            </a:endParaRPr>
          </a:p>
          <a:p>
            <a:r>
              <a:rPr lang="zh-CN" altLang="en-US" sz="2000" i="1" dirty="0">
                <a:solidFill>
                  <a:srgbClr val="AAAAAA"/>
                </a:solidFill>
                <a:latin typeface="Menlo" panose="020B0609030804020204" pitchFamily="49" charset="0"/>
              </a:rPr>
              <a:t>    </a:t>
            </a:r>
            <a:r>
              <a:rPr lang="en-US" sz="2000" i="1" dirty="0">
                <a:solidFill>
                  <a:srgbClr val="AAAAAA"/>
                </a:solidFill>
                <a:latin typeface="Menlo" panose="020B0609030804020204" pitchFamily="49" charset="0"/>
              </a:rPr>
              <a:t>// do reduction in shared mem</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s</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endParaRPr lang="en-US" sz="2000" i="1" dirty="0">
              <a:solidFill>
                <a:srgbClr val="AAAAAA"/>
              </a:solidFill>
              <a:latin typeface="Menlo" panose="020B0609030804020204" pitchFamily="49" charset="0"/>
            </a:endParaRPr>
          </a:p>
          <a:p>
            <a:r>
              <a:rPr lang="zh-CN" altLang="en-US" sz="2000" i="1" dirty="0">
                <a:solidFill>
                  <a:srgbClr val="AAAAAA"/>
                </a:solidFill>
                <a:latin typeface="Menlo" panose="020B0609030804020204" pitchFamily="49" charset="0"/>
              </a:rPr>
              <a:t>    </a:t>
            </a:r>
            <a:r>
              <a:rPr lang="en-US" sz="2000" i="1" dirty="0">
                <a:solidFill>
                  <a:srgbClr val="AAAAAA"/>
                </a:solidFill>
                <a:latin typeface="Menlo" panose="020B0609030804020204" pitchFamily="49" charset="0"/>
              </a:rPr>
              <a:t>// write result for this block to global mem</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g_odata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
        <p:nvSpPr>
          <p:cNvPr id="8" name="TextBox 7">
            <a:extLst>
              <a:ext uri="{FF2B5EF4-FFF2-40B4-BE49-F238E27FC236}">
                <a16:creationId xmlns:a16="http://schemas.microsoft.com/office/drawing/2014/main" id="{28E1E5AA-A23B-6647-9412-FF7030D890C2}"/>
              </a:ext>
            </a:extLst>
          </p:cNvPr>
          <p:cNvSpPr txBox="1"/>
          <p:nvPr/>
        </p:nvSpPr>
        <p:spPr>
          <a:xfrm>
            <a:off x="9547448" y="5362743"/>
            <a:ext cx="2800767" cy="1200329"/>
          </a:xfrm>
          <a:prstGeom prst="rect">
            <a:avLst/>
          </a:prstGeom>
          <a:noFill/>
          <a:ln w="25400">
            <a:solidFill>
              <a:srgbClr val="C00000"/>
            </a:solidFill>
          </a:ln>
        </p:spPr>
        <p:txBody>
          <a:bodyPr wrap="none" rtlCol="0">
            <a:spAutoFit/>
          </a:bodyPr>
          <a:lstStyle/>
          <a:p>
            <a:r>
              <a:rPr lang="zh-CN" altLang="en-US" sz="2400" dirty="0">
                <a:solidFill>
                  <a:srgbClr val="C00000"/>
                </a:solidFill>
                <a:latin typeface="SimHei" panose="02010609060101010101" pitchFamily="49" charset="-122"/>
                <a:ea typeface="SimHei" panose="02010609060101010101" pitchFamily="49" charset="-122"/>
              </a:rPr>
              <a:t>存在问题：</a:t>
            </a:r>
            <a:endParaRPr lang="en-US" altLang="zh-CN" sz="2400" dirty="0">
              <a:solidFill>
                <a:srgbClr val="C00000"/>
              </a:solidFill>
              <a:latin typeface="SimHei" panose="02010609060101010101" pitchFamily="49" charset="-122"/>
              <a:ea typeface="SimHei" panose="02010609060101010101" pitchFamily="49" charset="-122"/>
            </a:endParaRPr>
          </a:p>
          <a:p>
            <a:r>
              <a:rPr lang="zh-CN" altLang="en-US" sz="2400" dirty="0">
                <a:solidFill>
                  <a:srgbClr val="C00000"/>
                </a:solidFill>
                <a:latin typeface="SimHei" panose="02010609060101010101" pitchFamily="49" charset="-122"/>
                <a:ea typeface="SimHei" panose="02010609060101010101" pitchFamily="49" charset="-122"/>
              </a:rPr>
              <a:t>高度分化的控制流</a:t>
            </a:r>
            <a:endParaRPr lang="en-US" altLang="zh-CN" sz="2400" dirty="0">
              <a:solidFill>
                <a:srgbClr val="C00000"/>
              </a:solidFill>
              <a:latin typeface="SimHei" panose="02010609060101010101" pitchFamily="49" charset="-122"/>
              <a:ea typeface="SimHei" panose="02010609060101010101" pitchFamily="49" charset="-122"/>
            </a:endParaRPr>
          </a:p>
          <a:p>
            <a:r>
              <a:rPr lang="zh-CN" altLang="en-US" sz="2400" dirty="0">
                <a:solidFill>
                  <a:srgbClr val="C00000"/>
                </a:solidFill>
                <a:latin typeface="SimHei" panose="02010609060101010101" pitchFamily="49" charset="-122"/>
                <a:ea typeface="SimHei" panose="02010609060101010101" pitchFamily="49" charset="-122"/>
              </a:rPr>
              <a:t>求模运算（</a:t>
            </a:r>
            <a:r>
              <a:rPr lang="en-US" altLang="zh-CN" sz="2400" dirty="0">
                <a:solidFill>
                  <a:srgbClr val="C00000"/>
                </a:solidFill>
                <a:latin typeface="SimHei" panose="02010609060101010101" pitchFamily="49" charset="-122"/>
                <a:ea typeface="SimHei" panose="02010609060101010101" pitchFamily="49" charset="-122"/>
              </a:rPr>
              <a:t>%</a:t>
            </a:r>
            <a:r>
              <a:rPr lang="zh-CN" altLang="en-US" sz="2400" dirty="0">
                <a:solidFill>
                  <a:srgbClr val="C00000"/>
                </a:solidFill>
                <a:latin typeface="SimHei" panose="02010609060101010101" pitchFamily="49" charset="-122"/>
                <a:ea typeface="SimHei" panose="02010609060101010101" pitchFamily="49" charset="-122"/>
              </a:rPr>
              <a:t>）缓慢</a:t>
            </a:r>
            <a:endParaRPr lang="en-US" sz="2400" dirty="0">
              <a:solidFill>
                <a:srgbClr val="C0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41028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50AD-9B88-0A4E-92D7-8D13724A4DE4}"/>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4" name="Slide Number Placeholder 3">
            <a:extLst>
              <a:ext uri="{FF2B5EF4-FFF2-40B4-BE49-F238E27FC236}">
                <a16:creationId xmlns:a16="http://schemas.microsoft.com/office/drawing/2014/main" id="{A04C915D-70D6-AB4D-857C-4DE6D3EEFB3C}"/>
              </a:ext>
            </a:extLst>
          </p:cNvPr>
          <p:cNvSpPr>
            <a:spLocks noGrp="1"/>
          </p:cNvSpPr>
          <p:nvPr>
            <p:ph type="sldNum" sz="quarter" idx="12"/>
          </p:nvPr>
        </p:nvSpPr>
        <p:spPr/>
        <p:txBody>
          <a:bodyPr/>
          <a:lstStyle/>
          <a:p>
            <a:pPr>
              <a:defRPr/>
            </a:pPr>
            <a:fld id="{CA40A734-EF3B-425E-9970-80954DDB0807}" type="slidenum">
              <a:rPr lang="zh-CN" altLang="en-US" smtClean="0"/>
              <a:pPr>
                <a:defRPr/>
              </a:pPr>
              <a:t>58</a:t>
            </a:fld>
            <a:endParaRPr lang="zh-CN" altLang="en-US"/>
          </a:p>
        </p:txBody>
      </p:sp>
      <p:pic>
        <p:nvPicPr>
          <p:cNvPr id="5" name="Picture 4">
            <a:extLst>
              <a:ext uri="{FF2B5EF4-FFF2-40B4-BE49-F238E27FC236}">
                <a16:creationId xmlns:a16="http://schemas.microsoft.com/office/drawing/2014/main" id="{26328AB6-2E22-9F4D-94AF-4B1E4953FA6F}"/>
              </a:ext>
            </a:extLst>
          </p:cNvPr>
          <p:cNvPicPr>
            <a:picLocks noChangeAspect="1"/>
          </p:cNvPicPr>
          <p:nvPr/>
        </p:nvPicPr>
        <p:blipFill>
          <a:blip r:embed="rId2"/>
          <a:stretch>
            <a:fillRect/>
          </a:stretch>
        </p:blipFill>
        <p:spPr>
          <a:xfrm>
            <a:off x="1314450" y="1162472"/>
            <a:ext cx="12001500" cy="2882900"/>
          </a:xfrm>
          <a:prstGeom prst="rect">
            <a:avLst/>
          </a:prstGeom>
        </p:spPr>
      </p:pic>
    </p:spTree>
    <p:extLst>
      <p:ext uri="{BB962C8B-B14F-4D97-AF65-F5344CB8AC3E}">
        <p14:creationId xmlns:p14="http://schemas.microsoft.com/office/powerpoint/2010/main" val="4278816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2</a:t>
            </a:r>
            <a:r>
              <a:rPr lang="zh-CN" altLang="en-US" dirty="0"/>
              <a:t>：交错地址读取</a:t>
            </a:r>
            <a:endParaRPr lang="en-US" altLang="zh-CN" dirty="0"/>
          </a:p>
          <a:p>
            <a:pPr lvl="1"/>
            <a:r>
              <a:rPr lang="zh-CN" altLang="en-US" dirty="0"/>
              <a:t>去除内层判断中的分支分化</a:t>
            </a:r>
            <a:endParaRPr lang="en-US" altLang="zh-CN" dirty="0"/>
          </a:p>
          <a:p>
            <a:pPr lvl="1"/>
            <a:endParaRPr lang="en-US" altLang="zh-CN" dirty="0"/>
          </a:p>
          <a:p>
            <a:pPr lvl="1"/>
            <a:endParaRPr lang="en-US" altLang="zh-CN" dirty="0"/>
          </a:p>
          <a:p>
            <a:pPr lvl="1"/>
            <a:endParaRPr lang="en-US" altLang="zh-CN" dirty="0"/>
          </a:p>
          <a:p>
            <a:pPr lvl="1"/>
            <a:r>
              <a:rPr lang="zh-CN" altLang="en-US" dirty="0"/>
              <a:t>增加访问内存时的步长</a:t>
            </a: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59</a:t>
            </a:fld>
            <a:endParaRPr lang="zh-CN" altLang="en-US"/>
          </a:p>
        </p:txBody>
      </p:sp>
      <p:sp>
        <p:nvSpPr>
          <p:cNvPr id="5" name="Rectangle 4">
            <a:extLst>
              <a:ext uri="{FF2B5EF4-FFF2-40B4-BE49-F238E27FC236}">
                <a16:creationId xmlns:a16="http://schemas.microsoft.com/office/drawing/2014/main" id="{EB7F9E21-97E9-0142-BA63-BD3F4E3A8E99}"/>
              </a:ext>
            </a:extLst>
          </p:cNvPr>
          <p:cNvSpPr/>
          <p:nvPr/>
        </p:nvSpPr>
        <p:spPr>
          <a:xfrm>
            <a:off x="1734580" y="2607856"/>
            <a:ext cx="11161240" cy="1938992"/>
          </a:xfrm>
          <a:prstGeom prst="rect">
            <a:avLst/>
          </a:prstGeom>
          <a:noFill/>
        </p:spPr>
        <p:txBody>
          <a:bodyPr wrap="square">
            <a:spAutoFit/>
          </a:bodyPr>
          <a:lstStyle/>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for</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s</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p:txBody>
      </p:sp>
      <p:sp>
        <p:nvSpPr>
          <p:cNvPr id="9" name="Rectangle 8">
            <a:extLst>
              <a:ext uri="{FF2B5EF4-FFF2-40B4-BE49-F238E27FC236}">
                <a16:creationId xmlns:a16="http://schemas.microsoft.com/office/drawing/2014/main" id="{060E6164-384A-674A-9F2D-224E0FCCEBDE}"/>
              </a:ext>
            </a:extLst>
          </p:cNvPr>
          <p:cNvSpPr/>
          <p:nvPr/>
        </p:nvSpPr>
        <p:spPr>
          <a:xfrm>
            <a:off x="2346648" y="5122912"/>
            <a:ext cx="7992888" cy="2554545"/>
          </a:xfrm>
          <a:prstGeom prst="rect">
            <a:avLst/>
          </a:prstGeom>
          <a:solidFill>
            <a:schemeClr val="bg1"/>
          </a:solidFill>
        </p:spPr>
        <p:txBody>
          <a:bodyPr wrap="square">
            <a:spAutoFit/>
          </a:bodyPr>
          <a:lstStyle/>
          <a:p>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index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endParaRPr lang="en-US" altLang="zh-CN" sz="2000" dirty="0">
              <a:solidFill>
                <a:srgbClr val="4B69C6"/>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index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index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index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064426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ja-JP" altLang="en-US" sz="4400"/>
              <a:t>引言</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ja-JP" altLang="en-US">
                <a:latin typeface="Microsoft YaHei" panose="020B0503020204020204" pitchFamily="34" charset="-122"/>
                <a:ea typeface="Microsoft YaHei" panose="020B0503020204020204" pitchFamily="34" charset="-122"/>
              </a:rPr>
              <a:t>优化过程中应有的心态</a:t>
            </a:r>
            <a:endParaRPr lang="en-US" altLang="ja-JP" dirty="0">
              <a:latin typeface="Microsoft YaHei" panose="020B0503020204020204" pitchFamily="34" charset="-122"/>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6</a:t>
            </a:fld>
            <a:endParaRPr lang="zh-CN" altLang="en-US"/>
          </a:p>
        </p:txBody>
      </p:sp>
      <p:pic>
        <p:nvPicPr>
          <p:cNvPr id="6" name="Picture 5">
            <a:extLst>
              <a:ext uri="{FF2B5EF4-FFF2-40B4-BE49-F238E27FC236}">
                <a16:creationId xmlns:a16="http://schemas.microsoft.com/office/drawing/2014/main" id="{7539F823-C26E-EB48-A8A0-D49E724EA778}"/>
              </a:ext>
            </a:extLst>
          </p:cNvPr>
          <p:cNvPicPr>
            <a:picLocks noChangeAspect="1"/>
          </p:cNvPicPr>
          <p:nvPr/>
        </p:nvPicPr>
        <p:blipFill>
          <a:blip r:embed="rId2"/>
          <a:stretch>
            <a:fillRect/>
          </a:stretch>
        </p:blipFill>
        <p:spPr>
          <a:xfrm>
            <a:off x="1073150" y="2385392"/>
            <a:ext cx="12484100" cy="5257800"/>
          </a:xfrm>
          <a:prstGeom prst="rect">
            <a:avLst/>
          </a:prstGeom>
        </p:spPr>
      </p:pic>
    </p:spTree>
    <p:extLst>
      <p:ext uri="{BB962C8B-B14F-4D97-AF65-F5344CB8AC3E}">
        <p14:creationId xmlns:p14="http://schemas.microsoft.com/office/powerpoint/2010/main" val="3483331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2</a:t>
            </a:r>
            <a:r>
              <a:rPr lang="zh-CN" altLang="en-US" dirty="0"/>
              <a:t>：交错地址读取</a:t>
            </a:r>
            <a:endParaRPr lang="en-US" altLang="zh-CN" dirty="0"/>
          </a:p>
          <a:p>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60</a:t>
            </a:fld>
            <a:endParaRPr lang="zh-CN" altLang="en-US"/>
          </a:p>
        </p:txBody>
      </p:sp>
      <p:pic>
        <p:nvPicPr>
          <p:cNvPr id="6" name="Picture 5">
            <a:extLst>
              <a:ext uri="{FF2B5EF4-FFF2-40B4-BE49-F238E27FC236}">
                <a16:creationId xmlns:a16="http://schemas.microsoft.com/office/drawing/2014/main" id="{9B5B6BE2-4F26-CA4A-8F3E-6907A01475DF}"/>
              </a:ext>
            </a:extLst>
          </p:cNvPr>
          <p:cNvPicPr>
            <a:picLocks noChangeAspect="1"/>
          </p:cNvPicPr>
          <p:nvPr/>
        </p:nvPicPr>
        <p:blipFill>
          <a:blip r:embed="rId2"/>
          <a:stretch>
            <a:fillRect/>
          </a:stretch>
        </p:blipFill>
        <p:spPr>
          <a:xfrm>
            <a:off x="1212974" y="1882552"/>
            <a:ext cx="11718850" cy="6124424"/>
          </a:xfrm>
          <a:prstGeom prst="rect">
            <a:avLst/>
          </a:prstGeom>
        </p:spPr>
      </p:pic>
    </p:spTree>
    <p:extLst>
      <p:ext uri="{BB962C8B-B14F-4D97-AF65-F5344CB8AC3E}">
        <p14:creationId xmlns:p14="http://schemas.microsoft.com/office/powerpoint/2010/main" val="3083986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61</a:t>
            </a:fld>
            <a:endParaRPr lang="zh-CN" altLang="en-US"/>
          </a:p>
        </p:txBody>
      </p:sp>
      <p:pic>
        <p:nvPicPr>
          <p:cNvPr id="7" name="Picture 6">
            <a:extLst>
              <a:ext uri="{FF2B5EF4-FFF2-40B4-BE49-F238E27FC236}">
                <a16:creationId xmlns:a16="http://schemas.microsoft.com/office/drawing/2014/main" id="{D9053AF7-DBBC-E449-8F84-6EBE3D444266}"/>
              </a:ext>
            </a:extLst>
          </p:cNvPr>
          <p:cNvPicPr>
            <a:picLocks noChangeAspect="1"/>
          </p:cNvPicPr>
          <p:nvPr/>
        </p:nvPicPr>
        <p:blipFill>
          <a:blip r:embed="rId2"/>
          <a:stretch>
            <a:fillRect/>
          </a:stretch>
        </p:blipFill>
        <p:spPr>
          <a:xfrm>
            <a:off x="1206500" y="1090464"/>
            <a:ext cx="12217400" cy="3073400"/>
          </a:xfrm>
          <a:prstGeom prst="rect">
            <a:avLst/>
          </a:prstGeom>
        </p:spPr>
      </p:pic>
    </p:spTree>
    <p:extLst>
      <p:ext uri="{BB962C8B-B14F-4D97-AF65-F5344CB8AC3E}">
        <p14:creationId xmlns:p14="http://schemas.microsoft.com/office/powerpoint/2010/main" val="1771719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2</a:t>
            </a:r>
            <a:r>
              <a:rPr lang="zh-CN" altLang="en-US" dirty="0"/>
              <a:t>：交错地址读取</a:t>
            </a:r>
            <a:endParaRPr lang="en-US" altLang="zh-CN" dirty="0"/>
          </a:p>
          <a:p>
            <a:pPr lvl="1"/>
            <a:r>
              <a:rPr lang="zh-CN" altLang="en-US" dirty="0"/>
              <a:t>存在问题：存储体冲突！</a:t>
            </a: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62</a:t>
            </a:fld>
            <a:endParaRPr lang="zh-CN" altLang="en-US"/>
          </a:p>
        </p:txBody>
      </p:sp>
      <p:pic>
        <p:nvPicPr>
          <p:cNvPr id="6" name="Picture 5">
            <a:extLst>
              <a:ext uri="{FF2B5EF4-FFF2-40B4-BE49-F238E27FC236}">
                <a16:creationId xmlns:a16="http://schemas.microsoft.com/office/drawing/2014/main" id="{9667A363-914D-414B-869D-E3921792D8D5}"/>
              </a:ext>
            </a:extLst>
          </p:cNvPr>
          <p:cNvPicPr>
            <a:picLocks noChangeAspect="1"/>
          </p:cNvPicPr>
          <p:nvPr/>
        </p:nvPicPr>
        <p:blipFill>
          <a:blip r:embed="rId2"/>
          <a:stretch>
            <a:fillRect/>
          </a:stretch>
        </p:blipFill>
        <p:spPr>
          <a:xfrm>
            <a:off x="1122512" y="5489490"/>
            <a:ext cx="8582620" cy="1433622"/>
          </a:xfrm>
          <a:prstGeom prst="rect">
            <a:avLst/>
          </a:prstGeom>
        </p:spPr>
      </p:pic>
      <p:sp>
        <p:nvSpPr>
          <p:cNvPr id="8" name="Rectangle 7">
            <a:extLst>
              <a:ext uri="{FF2B5EF4-FFF2-40B4-BE49-F238E27FC236}">
                <a16:creationId xmlns:a16="http://schemas.microsoft.com/office/drawing/2014/main" id="{665AA574-492D-C849-A88A-DD04AD74EDD6}"/>
              </a:ext>
            </a:extLst>
          </p:cNvPr>
          <p:cNvSpPr/>
          <p:nvPr/>
        </p:nvSpPr>
        <p:spPr>
          <a:xfrm>
            <a:off x="1770584" y="2530624"/>
            <a:ext cx="7992888" cy="2554545"/>
          </a:xfrm>
          <a:prstGeom prst="rect">
            <a:avLst/>
          </a:prstGeom>
          <a:solidFill>
            <a:schemeClr val="bg1"/>
          </a:solidFill>
        </p:spPr>
        <p:txBody>
          <a:bodyPr wrap="square">
            <a:spAutoFit/>
          </a:bodyPr>
          <a:lstStyle/>
          <a:p>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index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endParaRPr lang="en-US" altLang="zh-CN" sz="2000" dirty="0">
              <a:solidFill>
                <a:srgbClr val="4B69C6"/>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index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index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index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pic>
        <p:nvPicPr>
          <p:cNvPr id="7" name="Picture 6">
            <a:extLst>
              <a:ext uri="{FF2B5EF4-FFF2-40B4-BE49-F238E27FC236}">
                <a16:creationId xmlns:a16="http://schemas.microsoft.com/office/drawing/2014/main" id="{DBCB9B43-89C9-C94D-848A-6B19C876A3AB}"/>
              </a:ext>
            </a:extLst>
          </p:cNvPr>
          <p:cNvPicPr>
            <a:picLocks noChangeAspect="1"/>
          </p:cNvPicPr>
          <p:nvPr/>
        </p:nvPicPr>
        <p:blipFill>
          <a:blip r:embed="rId3"/>
          <a:stretch>
            <a:fillRect/>
          </a:stretch>
        </p:blipFill>
        <p:spPr>
          <a:xfrm>
            <a:off x="9763472" y="1538550"/>
            <a:ext cx="4409608" cy="6116918"/>
          </a:xfrm>
          <a:prstGeom prst="rect">
            <a:avLst/>
          </a:prstGeom>
        </p:spPr>
      </p:pic>
    </p:spTree>
    <p:extLst>
      <p:ext uri="{BB962C8B-B14F-4D97-AF65-F5344CB8AC3E}">
        <p14:creationId xmlns:p14="http://schemas.microsoft.com/office/powerpoint/2010/main" val="3814363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3</a:t>
            </a:r>
            <a:r>
              <a:rPr lang="zh-CN" altLang="en-US" dirty="0"/>
              <a:t>：连续地址读取</a:t>
            </a:r>
            <a:endParaRPr lang="en-US" altLang="zh-CN" dirty="0"/>
          </a:p>
          <a:p>
            <a:pPr lvl="1"/>
            <a:r>
              <a:rPr lang="zh-CN" altLang="en-US" dirty="0"/>
              <a:t>消除存储体冲突</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基于线程编号读取数据</a:t>
            </a: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63</a:t>
            </a:fld>
            <a:endParaRPr lang="zh-CN" altLang="en-US"/>
          </a:p>
        </p:txBody>
      </p:sp>
      <p:sp>
        <p:nvSpPr>
          <p:cNvPr id="9" name="Rectangle 8">
            <a:extLst>
              <a:ext uri="{FF2B5EF4-FFF2-40B4-BE49-F238E27FC236}">
                <a16:creationId xmlns:a16="http://schemas.microsoft.com/office/drawing/2014/main" id="{060E6164-384A-674A-9F2D-224E0FCCEBDE}"/>
              </a:ext>
            </a:extLst>
          </p:cNvPr>
          <p:cNvSpPr/>
          <p:nvPr/>
        </p:nvSpPr>
        <p:spPr>
          <a:xfrm>
            <a:off x="2706688" y="2530624"/>
            <a:ext cx="7992888" cy="2554545"/>
          </a:xfrm>
          <a:prstGeom prst="rect">
            <a:avLst/>
          </a:prstGeom>
          <a:solidFill>
            <a:schemeClr val="bg1"/>
          </a:solidFill>
        </p:spPr>
        <p:txBody>
          <a:bodyPr wrap="square">
            <a:spAutoFit/>
          </a:bodyPr>
          <a:lstStyle/>
          <a:p>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A3E9D"/>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index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endParaRPr lang="en-US" altLang="zh-CN" sz="2000" dirty="0">
              <a:solidFill>
                <a:srgbClr val="4B69C6"/>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index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index</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index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
        <p:nvSpPr>
          <p:cNvPr id="7" name="Rectangle 6">
            <a:extLst>
              <a:ext uri="{FF2B5EF4-FFF2-40B4-BE49-F238E27FC236}">
                <a16:creationId xmlns:a16="http://schemas.microsoft.com/office/drawing/2014/main" id="{619DD7B0-967E-B846-BCE6-0D2F2E60C17B}"/>
              </a:ext>
            </a:extLst>
          </p:cNvPr>
          <p:cNvSpPr/>
          <p:nvPr/>
        </p:nvSpPr>
        <p:spPr>
          <a:xfrm>
            <a:off x="2712120" y="5789378"/>
            <a:ext cx="7483400" cy="1938992"/>
          </a:xfrm>
          <a:prstGeom prst="rect">
            <a:avLst/>
          </a:prstGeom>
          <a:solidFill>
            <a:schemeClr val="bg1"/>
          </a:solidFill>
        </p:spPr>
        <p:txBody>
          <a:bodyPr wrap="square">
            <a:spAutoFit/>
          </a:bodyPr>
          <a:lstStyle/>
          <a:p>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&gt;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&gt;&gt;=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109992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3</a:t>
            </a:r>
            <a:r>
              <a:rPr lang="zh-CN" altLang="en-US" dirty="0"/>
              <a:t>：连续地址读取</a:t>
            </a:r>
            <a:endParaRPr lang="en-US" altLang="zh-CN" dirty="0"/>
          </a:p>
          <a:p>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64</a:t>
            </a:fld>
            <a:endParaRPr lang="zh-CN" altLang="en-US"/>
          </a:p>
        </p:txBody>
      </p:sp>
      <p:pic>
        <p:nvPicPr>
          <p:cNvPr id="5" name="Picture 4">
            <a:extLst>
              <a:ext uri="{FF2B5EF4-FFF2-40B4-BE49-F238E27FC236}">
                <a16:creationId xmlns:a16="http://schemas.microsoft.com/office/drawing/2014/main" id="{A3683949-8799-C840-8D7F-9EF3AEC58128}"/>
              </a:ext>
            </a:extLst>
          </p:cNvPr>
          <p:cNvPicPr>
            <a:picLocks noChangeAspect="1"/>
          </p:cNvPicPr>
          <p:nvPr/>
        </p:nvPicPr>
        <p:blipFill>
          <a:blip r:embed="rId2"/>
          <a:stretch>
            <a:fillRect/>
          </a:stretch>
        </p:blipFill>
        <p:spPr>
          <a:xfrm>
            <a:off x="2061899" y="1882552"/>
            <a:ext cx="10653901" cy="6031747"/>
          </a:xfrm>
          <a:prstGeom prst="rect">
            <a:avLst/>
          </a:prstGeom>
        </p:spPr>
      </p:pic>
    </p:spTree>
    <p:extLst>
      <p:ext uri="{BB962C8B-B14F-4D97-AF65-F5344CB8AC3E}">
        <p14:creationId xmlns:p14="http://schemas.microsoft.com/office/powerpoint/2010/main" val="607260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65</a:t>
            </a:fld>
            <a:endParaRPr lang="zh-CN" altLang="en-US"/>
          </a:p>
        </p:txBody>
      </p:sp>
      <p:pic>
        <p:nvPicPr>
          <p:cNvPr id="3" name="Picture 2">
            <a:extLst>
              <a:ext uri="{FF2B5EF4-FFF2-40B4-BE49-F238E27FC236}">
                <a16:creationId xmlns:a16="http://schemas.microsoft.com/office/drawing/2014/main" id="{5A6DA2DA-DD6C-0845-9296-C94F8E8C8CC0}"/>
              </a:ext>
            </a:extLst>
          </p:cNvPr>
          <p:cNvPicPr>
            <a:picLocks noChangeAspect="1"/>
          </p:cNvPicPr>
          <p:nvPr/>
        </p:nvPicPr>
        <p:blipFill>
          <a:blip r:embed="rId2"/>
          <a:stretch>
            <a:fillRect/>
          </a:stretch>
        </p:blipFill>
        <p:spPr>
          <a:xfrm>
            <a:off x="1338536" y="1090464"/>
            <a:ext cx="11881320" cy="3891508"/>
          </a:xfrm>
          <a:prstGeom prst="rect">
            <a:avLst/>
          </a:prstGeom>
        </p:spPr>
      </p:pic>
    </p:spTree>
    <p:extLst>
      <p:ext uri="{BB962C8B-B14F-4D97-AF65-F5344CB8AC3E}">
        <p14:creationId xmlns:p14="http://schemas.microsoft.com/office/powerpoint/2010/main" val="1780916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3</a:t>
            </a:r>
            <a:r>
              <a:rPr lang="zh-CN" altLang="en-US" dirty="0"/>
              <a:t>：连续地址读取</a:t>
            </a:r>
            <a:endParaRPr lang="en-US" altLang="zh-CN" dirty="0"/>
          </a:p>
          <a:p>
            <a:pPr lvl="1"/>
            <a:r>
              <a:rPr lang="zh-CN" altLang="en-US" dirty="0"/>
              <a:t>存在问题：空闲线程多！</a:t>
            </a:r>
            <a:endParaRPr lang="en-US" altLang="zh-CN" dirty="0"/>
          </a:p>
          <a:p>
            <a:pPr lvl="2"/>
            <a:r>
              <a:rPr lang="zh-CN" altLang="en-US" dirty="0"/>
              <a:t>第一次循环时有一半线程空闲</a:t>
            </a: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66</a:t>
            </a:fld>
            <a:endParaRPr lang="zh-CN" altLang="en-US"/>
          </a:p>
        </p:txBody>
      </p:sp>
      <p:pic>
        <p:nvPicPr>
          <p:cNvPr id="5" name="Picture 4">
            <a:extLst>
              <a:ext uri="{FF2B5EF4-FFF2-40B4-BE49-F238E27FC236}">
                <a16:creationId xmlns:a16="http://schemas.microsoft.com/office/drawing/2014/main" id="{B1059B83-8DF5-1A49-8EC3-1CFC682FF7B4}"/>
              </a:ext>
            </a:extLst>
          </p:cNvPr>
          <p:cNvPicPr>
            <a:picLocks noChangeAspect="1"/>
          </p:cNvPicPr>
          <p:nvPr/>
        </p:nvPicPr>
        <p:blipFill>
          <a:blip r:embed="rId2"/>
          <a:stretch>
            <a:fillRect/>
          </a:stretch>
        </p:blipFill>
        <p:spPr>
          <a:xfrm>
            <a:off x="1626568" y="5492510"/>
            <a:ext cx="11887200" cy="2374900"/>
          </a:xfrm>
          <a:prstGeom prst="rect">
            <a:avLst/>
          </a:prstGeom>
        </p:spPr>
      </p:pic>
      <p:sp>
        <p:nvSpPr>
          <p:cNvPr id="8" name="Rectangle 7">
            <a:extLst>
              <a:ext uri="{FF2B5EF4-FFF2-40B4-BE49-F238E27FC236}">
                <a16:creationId xmlns:a16="http://schemas.microsoft.com/office/drawing/2014/main" id="{1988F611-1234-9044-86EC-377F7D30FA7F}"/>
              </a:ext>
            </a:extLst>
          </p:cNvPr>
          <p:cNvSpPr/>
          <p:nvPr/>
        </p:nvSpPr>
        <p:spPr>
          <a:xfrm>
            <a:off x="1626568" y="3249449"/>
            <a:ext cx="7483400" cy="1938992"/>
          </a:xfrm>
          <a:prstGeom prst="rect">
            <a:avLst/>
          </a:prstGeom>
          <a:solidFill>
            <a:schemeClr val="bg1"/>
          </a:solidFill>
        </p:spPr>
        <p:txBody>
          <a:bodyPr wrap="square">
            <a:spAutoFit/>
          </a:bodyPr>
          <a:lstStyle/>
          <a:p>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a:solidFill>
                  <a:srgbClr val="C00000"/>
                </a:solidFill>
                <a:latin typeface="Menlo" panose="020B0609030804020204" pitchFamily="49" charset="0"/>
              </a:rPr>
              <a:t>s=</a:t>
            </a:r>
            <a:r>
              <a:rPr lang="en-US" sz="2000" dirty="0" err="1">
                <a:solidFill>
                  <a:srgbClr val="C00000"/>
                </a:solidFill>
                <a:latin typeface="Menlo" panose="020B0609030804020204" pitchFamily="49" charset="0"/>
              </a:rPr>
              <a:t>blockDim.x</a:t>
            </a:r>
            <a:r>
              <a:rPr lang="en-US" sz="2000" dirty="0">
                <a:solidFill>
                  <a:srgbClr val="C00000"/>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&gt;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&gt;&gt;=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tid</a:t>
            </a:r>
            <a:r>
              <a:rPr lang="en-US" sz="2000" dirty="0">
                <a:solidFill>
                  <a:srgbClr val="C00000"/>
                </a:solidFill>
                <a:latin typeface="Menlo" panose="020B0609030804020204" pitchFamily="49" charset="0"/>
              </a:rPr>
              <a:t> &lt; s)</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5138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4</a:t>
            </a:r>
            <a:r>
              <a:rPr lang="zh-CN" altLang="en-US" dirty="0"/>
              <a:t>：每个线程加载两个数据执行一次加法</a:t>
            </a:r>
            <a:endParaRPr lang="en-US" altLang="zh-CN" dirty="0"/>
          </a:p>
          <a:p>
            <a:pPr lvl="1"/>
            <a:r>
              <a:rPr lang="zh-CN" altLang="en-US" dirty="0"/>
              <a:t>此前每个线程载入一个数据</a:t>
            </a:r>
            <a:endParaRPr lang="en-US" altLang="zh-CN" dirty="0"/>
          </a:p>
          <a:p>
            <a:pPr lvl="1"/>
            <a:endParaRPr lang="en-US" altLang="zh-CN" dirty="0"/>
          </a:p>
          <a:p>
            <a:pPr lvl="1"/>
            <a:endParaRPr lang="en-US" altLang="zh-CN" dirty="0"/>
          </a:p>
          <a:p>
            <a:pPr lvl="1"/>
            <a:endParaRPr lang="en-US" altLang="zh-CN" dirty="0"/>
          </a:p>
          <a:p>
            <a:pPr lvl="1"/>
            <a:r>
              <a:rPr lang="zh-CN" altLang="en-US" dirty="0"/>
              <a:t>每个线程载入两个数据同时执行一次加法</a:t>
            </a: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67</a:t>
            </a:fld>
            <a:endParaRPr lang="zh-CN" altLang="en-US"/>
          </a:p>
        </p:txBody>
      </p:sp>
      <p:sp>
        <p:nvSpPr>
          <p:cNvPr id="8" name="Rectangle 7">
            <a:extLst>
              <a:ext uri="{FF2B5EF4-FFF2-40B4-BE49-F238E27FC236}">
                <a16:creationId xmlns:a16="http://schemas.microsoft.com/office/drawing/2014/main" id="{1988F611-1234-9044-86EC-377F7D30FA7F}"/>
              </a:ext>
            </a:extLst>
          </p:cNvPr>
          <p:cNvSpPr/>
          <p:nvPr/>
        </p:nvSpPr>
        <p:spPr>
          <a:xfrm>
            <a:off x="1626568" y="2547888"/>
            <a:ext cx="9505056" cy="1631216"/>
          </a:xfrm>
          <a:prstGeom prst="rect">
            <a:avLst/>
          </a:prstGeom>
          <a:solidFill>
            <a:schemeClr val="bg1"/>
          </a:solidFill>
        </p:spPr>
        <p:txBody>
          <a:bodyPr wrap="square">
            <a:spAutoFit/>
          </a:bodyPr>
          <a:lstStyle/>
          <a:p>
            <a:r>
              <a:rPr lang="zh-CN" altLang="en-US" sz="2000" i="1" dirty="0">
                <a:solidFill>
                  <a:srgbClr val="AAAAAA"/>
                </a:solidFill>
                <a:latin typeface="Menlo" panose="020B0609030804020204" pitchFamily="49" charset="0"/>
              </a:rPr>
              <a:t> </a:t>
            </a:r>
            <a:r>
              <a:rPr lang="en-US" sz="2000" i="1" dirty="0">
                <a:solidFill>
                  <a:srgbClr val="AAAAAA"/>
                </a:solidFill>
                <a:latin typeface="Menlo" panose="020B0609030804020204" pitchFamily="49" charset="0"/>
              </a:rPr>
              <a:t>// each thread loads one element from global to shared mem</a:t>
            </a: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err="1">
                <a:solidFill>
                  <a:srgbClr val="C00000"/>
                </a:solidFill>
                <a:latin typeface="Menlo" panose="020B0609030804020204" pitchFamily="49" charset="0"/>
              </a:rPr>
              <a:t>sdata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tid</a:t>
            </a:r>
            <a:r>
              <a:rPr lang="en-US" sz="2000" dirty="0">
                <a:solidFill>
                  <a:srgbClr val="C00000"/>
                </a:solidFill>
                <a:latin typeface="Menlo" panose="020B0609030804020204" pitchFamily="49" charset="0"/>
              </a:rPr>
              <a:t>] = </a:t>
            </a:r>
            <a:r>
              <a:rPr lang="en-US" sz="2000" dirty="0" err="1">
                <a:solidFill>
                  <a:srgbClr val="C00000"/>
                </a:solidFill>
                <a:latin typeface="Menlo" panose="020B0609030804020204" pitchFamily="49" charset="0"/>
              </a:rPr>
              <a:t>g_idata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i</a:t>
            </a:r>
            <a:r>
              <a:rPr lang="en-US" sz="2000" dirty="0">
                <a:solidFill>
                  <a:srgbClr val="C00000"/>
                </a:solidFill>
                <a:latin typeface="Menlo" panose="020B0609030804020204" pitchFamily="49" charset="0"/>
              </a:rPr>
              <a:t>];</a:t>
            </a:r>
          </a:p>
          <a:p>
            <a:r>
              <a:rPr lang="en-US" sz="2000" dirty="0">
                <a:latin typeface="Menlo" panose="020B0609030804020204" pitchFamily="49" charset="0"/>
              </a:rPr>
              <a:t>__</a:t>
            </a:r>
            <a:r>
              <a:rPr lang="en-US" sz="2000" dirty="0" err="1">
                <a:latin typeface="Menlo" panose="020B0609030804020204" pitchFamily="49" charset="0"/>
              </a:rPr>
              <a:t>syncthreads</a:t>
            </a:r>
            <a:r>
              <a:rPr lang="en-US" sz="2000" dirty="0">
                <a:latin typeface="Menlo" panose="020B0609030804020204" pitchFamily="49" charset="0"/>
              </a:rPr>
              <a:t>();</a:t>
            </a:r>
          </a:p>
        </p:txBody>
      </p:sp>
      <p:sp>
        <p:nvSpPr>
          <p:cNvPr id="7" name="Rectangle 6">
            <a:extLst>
              <a:ext uri="{FF2B5EF4-FFF2-40B4-BE49-F238E27FC236}">
                <a16:creationId xmlns:a16="http://schemas.microsoft.com/office/drawing/2014/main" id="{C2FDAE8E-B0DF-5749-923C-9F119EF20C69}"/>
              </a:ext>
            </a:extLst>
          </p:cNvPr>
          <p:cNvSpPr/>
          <p:nvPr/>
        </p:nvSpPr>
        <p:spPr>
          <a:xfrm>
            <a:off x="1706628" y="5128136"/>
            <a:ext cx="9497004" cy="1938992"/>
          </a:xfrm>
          <a:prstGeom prst="rect">
            <a:avLst/>
          </a:prstGeom>
          <a:solidFill>
            <a:schemeClr val="bg1"/>
          </a:solidFill>
        </p:spPr>
        <p:txBody>
          <a:bodyPr wrap="square">
            <a:spAutoFit/>
          </a:bodyPr>
          <a:lstStyle/>
          <a:p>
            <a:r>
              <a:rPr lang="en-US" sz="2000" i="1" dirty="0">
                <a:solidFill>
                  <a:srgbClr val="AAAAAA"/>
                </a:solidFill>
                <a:latin typeface="Menlo" panose="020B0609030804020204" pitchFamily="49" charset="0"/>
              </a:rPr>
              <a:t>// perform first level of reduction,</a:t>
            </a:r>
            <a:endParaRPr lang="en-US" sz="2000" dirty="0">
              <a:solidFill>
                <a:srgbClr val="333333"/>
              </a:solidFill>
              <a:latin typeface="Menlo" panose="020B0609030804020204" pitchFamily="49" charset="0"/>
            </a:endParaRPr>
          </a:p>
          <a:p>
            <a:r>
              <a:rPr lang="en-US" sz="2000" i="1" dirty="0">
                <a:solidFill>
                  <a:srgbClr val="AAAAAA"/>
                </a:solidFill>
                <a:latin typeface="Menlo" panose="020B0609030804020204" pitchFamily="49" charset="0"/>
              </a:rPr>
              <a:t>// reading from global memory, writing to shared memory</a:t>
            </a:r>
            <a:endParaRPr lang="en-US" sz="2000" dirty="0">
              <a:solidFill>
                <a:srgbClr val="333333"/>
              </a:solidFill>
              <a:latin typeface="Menlo" panose="020B0609030804020204" pitchFamily="49" charset="0"/>
            </a:endParaRP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C00000"/>
                </a:solidFill>
                <a:latin typeface="Menlo" panose="020B0609030804020204" pitchFamily="49" charset="0"/>
              </a:rPr>
              <a:t>blockDim.x</a:t>
            </a:r>
            <a:r>
              <a:rPr lang="en-US" sz="2000" dirty="0">
                <a:solidFill>
                  <a:srgbClr val="C00000"/>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err="1">
                <a:solidFill>
                  <a:srgbClr val="C00000"/>
                </a:solidFill>
                <a:latin typeface="Menlo" panose="020B0609030804020204" pitchFamily="49" charset="0"/>
              </a:rPr>
              <a:t>sdata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tid</a:t>
            </a:r>
            <a:r>
              <a:rPr lang="en-US" sz="2000" dirty="0">
                <a:solidFill>
                  <a:srgbClr val="C00000"/>
                </a:solidFill>
                <a:latin typeface="Menlo" panose="020B0609030804020204" pitchFamily="49" charset="0"/>
              </a:rPr>
              <a:t>] = </a:t>
            </a:r>
            <a:r>
              <a:rPr lang="en-US" sz="2000" dirty="0" err="1">
                <a:solidFill>
                  <a:srgbClr val="C00000"/>
                </a:solidFill>
                <a:latin typeface="Menlo" panose="020B0609030804020204" pitchFamily="49" charset="0"/>
              </a:rPr>
              <a:t>g_idata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i</a:t>
            </a:r>
            <a:r>
              <a:rPr lang="en-US" sz="2000" dirty="0">
                <a:solidFill>
                  <a:srgbClr val="C00000"/>
                </a:solidFill>
                <a:latin typeface="Menlo" panose="020B0609030804020204" pitchFamily="49" charset="0"/>
              </a:rPr>
              <a:t>] + </a:t>
            </a:r>
            <a:r>
              <a:rPr lang="en-US" sz="2000" dirty="0" err="1">
                <a:solidFill>
                  <a:srgbClr val="C00000"/>
                </a:solidFill>
                <a:latin typeface="Menlo" panose="020B0609030804020204" pitchFamily="49" charset="0"/>
              </a:rPr>
              <a:t>g_idata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i+blockDim.x</a:t>
            </a:r>
            <a:r>
              <a:rPr lang="en-US" sz="2000" dirty="0">
                <a:solidFill>
                  <a:srgbClr val="C00000"/>
                </a:solidFill>
                <a:latin typeface="Menlo" panose="020B0609030804020204" pitchFamily="49" charset="0"/>
              </a:rPr>
              <a:t>];</a:t>
            </a:r>
          </a:p>
          <a:p>
            <a:r>
              <a:rPr lang="en-US" sz="2000" dirty="0">
                <a:latin typeface="Menlo" panose="020B0609030804020204" pitchFamily="49" charset="0"/>
              </a:rPr>
              <a:t>__</a:t>
            </a:r>
            <a:r>
              <a:rPr lang="en-US" sz="2000" dirty="0" err="1">
                <a:latin typeface="Menlo" panose="020B0609030804020204" pitchFamily="49" charset="0"/>
              </a:rPr>
              <a:t>syncthreads</a:t>
            </a:r>
            <a:r>
              <a:rPr lang="en-US" sz="2000" dirty="0">
                <a:latin typeface="Menlo" panose="020B0609030804020204" pitchFamily="49" charset="0"/>
              </a:rPr>
              <a:t>();</a:t>
            </a:r>
            <a:endParaRPr lang="en-US" sz="2000" dirty="0">
              <a:effectLst/>
              <a:latin typeface="Menlo" panose="020B0609030804020204" pitchFamily="49" charset="0"/>
            </a:endParaRPr>
          </a:p>
        </p:txBody>
      </p:sp>
    </p:spTree>
    <p:extLst>
      <p:ext uri="{BB962C8B-B14F-4D97-AF65-F5344CB8AC3E}">
        <p14:creationId xmlns:p14="http://schemas.microsoft.com/office/powerpoint/2010/main" val="2319116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68</a:t>
            </a:fld>
            <a:endParaRPr lang="zh-CN" altLang="en-US"/>
          </a:p>
        </p:txBody>
      </p:sp>
      <p:pic>
        <p:nvPicPr>
          <p:cNvPr id="5" name="Picture 4">
            <a:extLst>
              <a:ext uri="{FF2B5EF4-FFF2-40B4-BE49-F238E27FC236}">
                <a16:creationId xmlns:a16="http://schemas.microsoft.com/office/drawing/2014/main" id="{0FE88C20-A717-8442-ACC2-B9B0FE3BC106}"/>
              </a:ext>
            </a:extLst>
          </p:cNvPr>
          <p:cNvPicPr>
            <a:picLocks noChangeAspect="1"/>
          </p:cNvPicPr>
          <p:nvPr/>
        </p:nvPicPr>
        <p:blipFill>
          <a:blip r:embed="rId2"/>
          <a:stretch>
            <a:fillRect/>
          </a:stretch>
        </p:blipFill>
        <p:spPr>
          <a:xfrm>
            <a:off x="1530350" y="1088876"/>
            <a:ext cx="11569700" cy="4610100"/>
          </a:xfrm>
          <a:prstGeom prst="rect">
            <a:avLst/>
          </a:prstGeom>
        </p:spPr>
      </p:pic>
    </p:spTree>
    <p:extLst>
      <p:ext uri="{BB962C8B-B14F-4D97-AF65-F5344CB8AC3E}">
        <p14:creationId xmlns:p14="http://schemas.microsoft.com/office/powerpoint/2010/main" val="2225485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C278-88EC-8D4B-A5A4-35BE79FCCE4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890A8896-7F8D-C74B-B0F1-E88F8874678A}"/>
              </a:ext>
            </a:extLst>
          </p:cNvPr>
          <p:cNvSpPr>
            <a:spLocks noGrp="1"/>
          </p:cNvSpPr>
          <p:nvPr>
            <p:ph idx="1"/>
          </p:nvPr>
        </p:nvSpPr>
        <p:spPr/>
        <p:txBody>
          <a:bodyPr/>
          <a:lstStyle/>
          <a:p>
            <a:r>
              <a:rPr lang="zh-CN" altLang="en-US" dirty="0"/>
              <a:t>性能瓶颈</a:t>
            </a:r>
            <a:endParaRPr lang="en-US" altLang="zh-CN" dirty="0"/>
          </a:p>
          <a:p>
            <a:pPr lvl="1"/>
            <a:r>
              <a:rPr lang="en-US" altLang="zh-CN" dirty="0"/>
              <a:t>17GB/s</a:t>
            </a:r>
            <a:r>
              <a:rPr lang="zh-CN" altLang="en-US" dirty="0"/>
              <a:t>的带宽仍然与理论峰值</a:t>
            </a:r>
            <a:r>
              <a:rPr lang="en-US" altLang="zh-CN" dirty="0"/>
              <a:t>86.4GB/s</a:t>
            </a:r>
            <a:r>
              <a:rPr lang="zh-CN" altLang="en-US" dirty="0"/>
              <a:t>相去甚远</a:t>
            </a:r>
            <a:endParaRPr lang="en-US" altLang="zh-CN" dirty="0"/>
          </a:p>
          <a:p>
            <a:pPr lvl="2"/>
            <a:r>
              <a:rPr lang="zh-CN" altLang="en-US" dirty="0"/>
              <a:t>这与并行归约（求和）极低的运算密度有很大的差距</a:t>
            </a:r>
            <a:endParaRPr lang="en-US" altLang="zh-CN" dirty="0"/>
          </a:p>
          <a:p>
            <a:pPr lvl="1"/>
            <a:r>
              <a:rPr lang="zh-CN" altLang="en-US" dirty="0"/>
              <a:t>当前仍然存在相当大的</a:t>
            </a:r>
            <a:r>
              <a:rPr lang="zh-CN" altLang="en-US" dirty="0">
                <a:solidFill>
                  <a:srgbClr val="C00000"/>
                </a:solidFill>
              </a:rPr>
              <a:t>辅助指令</a:t>
            </a:r>
            <a:r>
              <a:rPr lang="zh-CN" altLang="en-US" dirty="0"/>
              <a:t>开销</a:t>
            </a:r>
            <a:endParaRPr lang="en-US" altLang="zh-CN" dirty="0"/>
          </a:p>
          <a:p>
            <a:pPr lvl="2"/>
            <a:r>
              <a:rPr lang="zh-CN" altLang="en-US" dirty="0"/>
              <a:t>非内存读写或进行运算的指令</a:t>
            </a:r>
            <a:endParaRPr lang="en-US" altLang="zh-CN" dirty="0"/>
          </a:p>
          <a:p>
            <a:pPr lvl="2"/>
            <a:r>
              <a:rPr lang="zh-CN" altLang="en-US" dirty="0"/>
              <a:t>地址运算、循环开销</a:t>
            </a:r>
            <a:endParaRPr lang="en-US" altLang="zh-CN" dirty="0"/>
          </a:p>
          <a:p>
            <a:pPr lvl="1"/>
            <a:r>
              <a:rPr lang="zh-CN" altLang="en-US" dirty="0"/>
              <a:t>解决方案：展开循环</a:t>
            </a:r>
            <a:endParaRPr lang="en-US" altLang="zh-CN" dirty="0"/>
          </a:p>
        </p:txBody>
      </p:sp>
      <p:sp>
        <p:nvSpPr>
          <p:cNvPr id="4" name="Slide Number Placeholder 3">
            <a:extLst>
              <a:ext uri="{FF2B5EF4-FFF2-40B4-BE49-F238E27FC236}">
                <a16:creationId xmlns:a16="http://schemas.microsoft.com/office/drawing/2014/main" id="{B50C4C14-BFFB-AE47-A3D5-9065C8A5AA79}"/>
              </a:ext>
            </a:extLst>
          </p:cNvPr>
          <p:cNvSpPr>
            <a:spLocks noGrp="1"/>
          </p:cNvSpPr>
          <p:nvPr>
            <p:ph type="sldNum" sz="quarter" idx="12"/>
          </p:nvPr>
        </p:nvSpPr>
        <p:spPr/>
        <p:txBody>
          <a:bodyPr/>
          <a:lstStyle/>
          <a:p>
            <a:pPr>
              <a:defRPr/>
            </a:pPr>
            <a:fld id="{CA40A734-EF3B-425E-9970-80954DDB0807}" type="slidenum">
              <a:rPr lang="zh-CN" altLang="en-US" smtClean="0"/>
              <a:pPr>
                <a:defRPr/>
              </a:pPr>
              <a:t>69</a:t>
            </a:fld>
            <a:endParaRPr lang="zh-CN" altLang="en-US"/>
          </a:p>
        </p:txBody>
      </p:sp>
    </p:spTree>
    <p:extLst>
      <p:ext uri="{BB962C8B-B14F-4D97-AF65-F5344CB8AC3E}">
        <p14:creationId xmlns:p14="http://schemas.microsoft.com/office/powerpoint/2010/main" val="1348980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ja-JP" altLang="en-US" sz="4400"/>
              <a:t>引言</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en-US" altLang="ja-JP" dirty="0">
                <a:latin typeface="Microsoft YaHei" panose="020B0503020204020204" pitchFamily="34" charset="-122"/>
                <a:ea typeface="Microsoft YaHei" panose="020B0503020204020204" pitchFamily="34" charset="-122"/>
              </a:rPr>
              <a:t>CUDA</a:t>
            </a:r>
            <a:r>
              <a:rPr lang="ja-JP" altLang="en-US">
                <a:latin typeface="Microsoft YaHei" panose="020B0503020204020204" pitchFamily="34" charset="-122"/>
                <a:ea typeface="Microsoft YaHei" panose="020B0503020204020204" pitchFamily="34" charset="-122"/>
              </a:rPr>
              <a:t>程序中的一般性能瓶颈</a:t>
            </a:r>
            <a:endParaRPr lang="en-US" altLang="ja-JP" dirty="0">
              <a:latin typeface="Microsoft YaHei" panose="020B0503020204020204" pitchFamily="34" charset="-122"/>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7</a:t>
            </a:fld>
            <a:endParaRPr lang="zh-CN" altLang="en-US"/>
          </a:p>
        </p:txBody>
      </p:sp>
      <p:pic>
        <p:nvPicPr>
          <p:cNvPr id="5" name="Picture 4">
            <a:extLst>
              <a:ext uri="{FF2B5EF4-FFF2-40B4-BE49-F238E27FC236}">
                <a16:creationId xmlns:a16="http://schemas.microsoft.com/office/drawing/2014/main" id="{A3F01727-EA62-B248-8801-77A360B33528}"/>
              </a:ext>
            </a:extLst>
          </p:cNvPr>
          <p:cNvPicPr>
            <a:picLocks noChangeAspect="1"/>
          </p:cNvPicPr>
          <p:nvPr/>
        </p:nvPicPr>
        <p:blipFill>
          <a:blip r:embed="rId3"/>
          <a:stretch>
            <a:fillRect/>
          </a:stretch>
        </p:blipFill>
        <p:spPr>
          <a:xfrm>
            <a:off x="3136900" y="2046808"/>
            <a:ext cx="8356600" cy="5740400"/>
          </a:xfrm>
          <a:prstGeom prst="rect">
            <a:avLst/>
          </a:prstGeom>
        </p:spPr>
      </p:pic>
    </p:spTree>
    <p:extLst>
      <p:ext uri="{BB962C8B-B14F-4D97-AF65-F5344CB8AC3E}">
        <p14:creationId xmlns:p14="http://schemas.microsoft.com/office/powerpoint/2010/main" val="1524596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C278-88EC-8D4B-A5A4-35BE79FCCE4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890A8896-7F8D-C74B-B0F1-E88F8874678A}"/>
              </a:ext>
            </a:extLst>
          </p:cNvPr>
          <p:cNvSpPr>
            <a:spLocks noGrp="1"/>
          </p:cNvSpPr>
          <p:nvPr>
            <p:ph idx="1"/>
          </p:nvPr>
        </p:nvSpPr>
        <p:spPr/>
        <p:txBody>
          <a:bodyPr/>
          <a:lstStyle/>
          <a:p>
            <a:r>
              <a:rPr lang="zh-CN" altLang="en-US" dirty="0"/>
              <a:t>版本</a:t>
            </a:r>
            <a:r>
              <a:rPr lang="en-US" altLang="zh-CN" dirty="0"/>
              <a:t>5</a:t>
            </a:r>
            <a:r>
              <a:rPr lang="zh-CN" altLang="en-US" dirty="0"/>
              <a:t>：展开最后一个线程束</a:t>
            </a:r>
            <a:endParaRPr lang="en-US" altLang="zh-CN" dirty="0"/>
          </a:p>
          <a:p>
            <a:pPr lvl="1"/>
            <a:r>
              <a:rPr lang="zh-CN" altLang="en-US" dirty="0"/>
              <a:t>随着归约的进行，活跃线程数量逐渐减少</a:t>
            </a:r>
            <a:endParaRPr lang="en-US" altLang="zh-CN" dirty="0"/>
          </a:p>
          <a:p>
            <a:pPr lvl="2"/>
            <a:r>
              <a:rPr lang="zh-CN" altLang="en-US" dirty="0"/>
              <a:t>当线程数少于</a:t>
            </a:r>
            <a:r>
              <a:rPr lang="en-US" altLang="zh-CN" dirty="0"/>
              <a:t>32</a:t>
            </a:r>
            <a:r>
              <a:rPr lang="zh-CN" altLang="en-US" dirty="0"/>
              <a:t>时，只剩第一个线程束仍在工作</a:t>
            </a:r>
            <a:endParaRPr lang="en-US" altLang="zh-CN" dirty="0"/>
          </a:p>
          <a:p>
            <a:pPr lvl="3"/>
            <a:r>
              <a:rPr lang="zh-CN" altLang="en-US" dirty="0"/>
              <a:t>其余线程束已完成计算</a:t>
            </a:r>
            <a:endParaRPr lang="en-US" altLang="zh-CN" dirty="0"/>
          </a:p>
          <a:p>
            <a:pPr lvl="2"/>
            <a:r>
              <a:rPr lang="zh-CN" altLang="en-US" dirty="0"/>
              <a:t>线程束内指令自动同步</a:t>
            </a:r>
            <a:endParaRPr lang="en-US" altLang="zh-CN" dirty="0"/>
          </a:p>
          <a:p>
            <a:pPr lvl="3"/>
            <a:r>
              <a:rPr lang="zh-CN" altLang="en-US" dirty="0"/>
              <a:t>不需要</a:t>
            </a:r>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tid</a:t>
            </a:r>
            <a:r>
              <a:rPr lang="en-US" sz="2000" dirty="0">
                <a:solidFill>
                  <a:srgbClr val="C00000"/>
                </a:solidFill>
                <a:latin typeface="Menlo" panose="020B0609030804020204" pitchFamily="49" charset="0"/>
              </a:rPr>
              <a:t> &lt; s)</a:t>
            </a:r>
            <a:endParaRPr lang="en-US" altLang="zh-CN" sz="2000" dirty="0"/>
          </a:p>
          <a:p>
            <a:pPr lvl="3"/>
            <a:r>
              <a:rPr lang="zh-CN" altLang="en-US" dirty="0"/>
              <a:t>不需要</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p>
          <a:p>
            <a:pPr lvl="2"/>
            <a:r>
              <a:rPr lang="zh-CN" altLang="en-US" dirty="0"/>
              <a:t>展开最后一个线程束</a:t>
            </a:r>
            <a:endParaRPr lang="en-US" altLang="zh-CN" dirty="0"/>
          </a:p>
          <a:p>
            <a:pPr lvl="3"/>
            <a:r>
              <a:rPr lang="zh-CN" altLang="en-US" dirty="0"/>
              <a:t>对应</a:t>
            </a:r>
            <a:r>
              <a:rPr lang="en-US" altLang="zh-CN" dirty="0"/>
              <a:t>6</a:t>
            </a:r>
            <a:r>
              <a:rPr lang="zh-CN" altLang="en-US" dirty="0"/>
              <a:t>次循环（从</a:t>
            </a:r>
            <a:r>
              <a:rPr lang="en-US" altLang="zh-CN" dirty="0"/>
              <a:t>s=32</a:t>
            </a:r>
            <a:r>
              <a:rPr lang="zh-CN" altLang="en-US" dirty="0"/>
              <a:t>开始）</a:t>
            </a:r>
            <a:endParaRPr lang="en-US" altLang="zh-CN" dirty="0"/>
          </a:p>
        </p:txBody>
      </p:sp>
      <p:sp>
        <p:nvSpPr>
          <p:cNvPr id="4" name="Slide Number Placeholder 3">
            <a:extLst>
              <a:ext uri="{FF2B5EF4-FFF2-40B4-BE49-F238E27FC236}">
                <a16:creationId xmlns:a16="http://schemas.microsoft.com/office/drawing/2014/main" id="{B50C4C14-BFFB-AE47-A3D5-9065C8A5AA79}"/>
              </a:ext>
            </a:extLst>
          </p:cNvPr>
          <p:cNvSpPr>
            <a:spLocks noGrp="1"/>
          </p:cNvSpPr>
          <p:nvPr>
            <p:ph type="sldNum" sz="quarter" idx="12"/>
          </p:nvPr>
        </p:nvSpPr>
        <p:spPr/>
        <p:txBody>
          <a:bodyPr/>
          <a:lstStyle/>
          <a:p>
            <a:pPr>
              <a:defRPr/>
            </a:pPr>
            <a:fld id="{CA40A734-EF3B-425E-9970-80954DDB0807}" type="slidenum">
              <a:rPr lang="zh-CN" altLang="en-US" smtClean="0"/>
              <a:pPr>
                <a:defRPr/>
              </a:pPr>
              <a:t>70</a:t>
            </a:fld>
            <a:endParaRPr lang="zh-CN" altLang="en-US"/>
          </a:p>
        </p:txBody>
      </p:sp>
      <p:sp>
        <p:nvSpPr>
          <p:cNvPr id="5" name="Rectangle 4">
            <a:extLst>
              <a:ext uri="{FF2B5EF4-FFF2-40B4-BE49-F238E27FC236}">
                <a16:creationId xmlns:a16="http://schemas.microsoft.com/office/drawing/2014/main" id="{8C91B455-E497-104B-B314-3F86548A5696}"/>
              </a:ext>
            </a:extLst>
          </p:cNvPr>
          <p:cNvSpPr/>
          <p:nvPr/>
        </p:nvSpPr>
        <p:spPr>
          <a:xfrm>
            <a:off x="546448" y="5920224"/>
            <a:ext cx="7483400" cy="1938992"/>
          </a:xfrm>
          <a:prstGeom prst="rect">
            <a:avLst/>
          </a:prstGeom>
          <a:solidFill>
            <a:schemeClr val="bg1"/>
          </a:solidFill>
        </p:spPr>
        <p:txBody>
          <a:bodyPr wrap="square">
            <a:spAutoFit/>
          </a:bodyPr>
          <a:lstStyle/>
          <a:p>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&gt;</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&gt;&gt;=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tid</a:t>
            </a:r>
            <a:r>
              <a:rPr lang="en-US" sz="2000" dirty="0">
                <a:solidFill>
                  <a:srgbClr val="C00000"/>
                </a:solidFill>
                <a:latin typeface="Menlo" panose="020B0609030804020204" pitchFamily="49" charset="0"/>
              </a:rPr>
              <a:t> &lt; s)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pic>
        <p:nvPicPr>
          <p:cNvPr id="6" name="Picture 5">
            <a:extLst>
              <a:ext uri="{FF2B5EF4-FFF2-40B4-BE49-F238E27FC236}">
                <a16:creationId xmlns:a16="http://schemas.microsoft.com/office/drawing/2014/main" id="{FFB5B180-C15E-D848-AEFE-4C46DE1AC4A7}"/>
              </a:ext>
            </a:extLst>
          </p:cNvPr>
          <p:cNvPicPr>
            <a:picLocks noChangeAspect="1"/>
          </p:cNvPicPr>
          <p:nvPr/>
        </p:nvPicPr>
        <p:blipFill>
          <a:blip r:embed="rId2"/>
          <a:stretch>
            <a:fillRect/>
          </a:stretch>
        </p:blipFill>
        <p:spPr>
          <a:xfrm>
            <a:off x="8312368" y="4402832"/>
            <a:ext cx="5843592" cy="3308372"/>
          </a:xfrm>
          <a:prstGeom prst="rect">
            <a:avLst/>
          </a:prstGeom>
        </p:spPr>
      </p:pic>
    </p:spTree>
    <p:extLst>
      <p:ext uri="{BB962C8B-B14F-4D97-AF65-F5344CB8AC3E}">
        <p14:creationId xmlns:p14="http://schemas.microsoft.com/office/powerpoint/2010/main" val="4224213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26C5C9E2-1493-9A4E-876C-0EC7151DACC3}"/>
              </a:ext>
            </a:extLst>
          </p:cNvPr>
          <p:cNvSpPr>
            <a:spLocks noGrp="1"/>
          </p:cNvSpPr>
          <p:nvPr>
            <p:ph idx="1"/>
          </p:nvPr>
        </p:nvSpPr>
        <p:spPr>
          <a:xfrm>
            <a:off x="731520" y="1234481"/>
            <a:ext cx="13167360" cy="6116918"/>
          </a:xfrm>
        </p:spPr>
        <p:txBody>
          <a:bodyPr/>
          <a:lstStyle/>
          <a:p>
            <a:r>
              <a:rPr lang="zh-CN" altLang="en-US" dirty="0"/>
              <a:t>版本</a:t>
            </a:r>
            <a:r>
              <a:rPr lang="en-US" altLang="zh-CN" dirty="0"/>
              <a:t>5</a:t>
            </a:r>
            <a:r>
              <a:rPr lang="zh-CN" altLang="en-US" dirty="0"/>
              <a:t>：展开最后一个线程束</a:t>
            </a:r>
            <a:endParaRPr lang="en-US" altLang="zh-CN" dirty="0"/>
          </a:p>
          <a:p>
            <a:pPr lvl="1"/>
            <a:endParaRPr lang="en-US" altLang="zh-CN" dirty="0"/>
          </a:p>
          <a:p>
            <a:pPr lvl="1"/>
            <a:endParaRPr lang="en-US" altLang="zh-CN" dirty="0"/>
          </a:p>
          <a:p>
            <a:pPr marL="548595" lvl="1" indent="0">
              <a:buNone/>
            </a:pPr>
            <a:endParaRPr lang="en-US" altLang="zh-CN"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71</a:t>
            </a:fld>
            <a:endParaRPr lang="zh-CN" altLang="en-US"/>
          </a:p>
        </p:txBody>
      </p:sp>
      <p:sp>
        <p:nvSpPr>
          <p:cNvPr id="7" name="Rectangle 6">
            <a:extLst>
              <a:ext uri="{FF2B5EF4-FFF2-40B4-BE49-F238E27FC236}">
                <a16:creationId xmlns:a16="http://schemas.microsoft.com/office/drawing/2014/main" id="{619DD7B0-967E-B846-BCE6-0D2F2E60C17B}"/>
              </a:ext>
            </a:extLst>
          </p:cNvPr>
          <p:cNvSpPr/>
          <p:nvPr/>
        </p:nvSpPr>
        <p:spPr>
          <a:xfrm>
            <a:off x="1776488" y="4546848"/>
            <a:ext cx="7698952" cy="2862322"/>
          </a:xfrm>
          <a:prstGeom prst="rect">
            <a:avLst/>
          </a:prstGeom>
          <a:solidFill>
            <a:schemeClr val="bg1"/>
          </a:solidFill>
          <a:ln w="25400">
            <a:solidFill>
              <a:srgbClr val="C00000"/>
            </a:solidFill>
          </a:ln>
        </p:spPr>
        <p:txBody>
          <a:bodyPr wrap="square">
            <a:spAutoFit/>
          </a:bodyPr>
          <a:lstStyle/>
          <a:p>
            <a:r>
              <a:rPr lang="en-US" sz="2000" dirty="0">
                <a:solidFill>
                  <a:srgbClr val="4B69C6"/>
                </a:solidFill>
                <a:latin typeface="Menlo" panose="020B0609030804020204" pitchFamily="49" charset="0"/>
              </a:rPr>
              <a:t>for</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C00000"/>
                </a:solidFill>
                <a:latin typeface="Menlo" panose="020B0609030804020204" pitchFamily="49" charset="0"/>
              </a:rPr>
              <a:t>s&gt;</a:t>
            </a:r>
            <a:r>
              <a:rPr lang="en-US" altLang="zh-CN" sz="2000" dirty="0">
                <a:solidFill>
                  <a:srgbClr val="C00000"/>
                </a:solidFill>
                <a:latin typeface="Menlo" panose="020B0609030804020204" pitchFamily="49" charset="0"/>
              </a:rPr>
              <a:t>32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&gt;&gt;=</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777777"/>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b="1" dirty="0">
                <a:solidFill>
                  <a:srgbClr val="AA3731"/>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p>
          <a:p>
            <a:endParaRPr lang="en-US" sz="2000" b="0" dirty="0">
              <a:solidFill>
                <a:srgbClr val="777777"/>
              </a:solidFill>
              <a:effectLst/>
              <a:latin typeface="Menlo" panose="020B0609030804020204" pitchFamily="49" charset="0"/>
            </a:endParaRPr>
          </a:p>
          <a:p>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tid</a:t>
            </a:r>
            <a:r>
              <a:rPr lang="en-US" sz="2000" dirty="0">
                <a:solidFill>
                  <a:srgbClr val="C00000"/>
                </a:solidFill>
                <a:latin typeface="Menlo" panose="020B0609030804020204" pitchFamily="49" charset="0"/>
              </a:rPr>
              <a:t>&lt;32)</a:t>
            </a:r>
          </a:p>
          <a:p>
            <a:r>
              <a:rPr lang="zh-CN" altLang="en-US" sz="2000" b="1" dirty="0">
                <a:solidFill>
                  <a:srgbClr val="AA3731"/>
                </a:solidFill>
                <a:latin typeface="Menlo" panose="020B0609030804020204" pitchFamily="49" charset="0"/>
              </a:rPr>
              <a:t>    </a:t>
            </a:r>
            <a:r>
              <a:rPr lang="en-US" sz="2000" b="1" dirty="0" err="1">
                <a:solidFill>
                  <a:srgbClr val="AA3731"/>
                </a:solidFill>
                <a:latin typeface="Menlo" panose="020B0609030804020204" pitchFamily="49" charset="0"/>
              </a:rPr>
              <a:t>warpReduce</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p:txBody>
      </p:sp>
      <p:sp>
        <p:nvSpPr>
          <p:cNvPr id="6" name="Rectangle 5">
            <a:extLst>
              <a:ext uri="{FF2B5EF4-FFF2-40B4-BE49-F238E27FC236}">
                <a16:creationId xmlns:a16="http://schemas.microsoft.com/office/drawing/2014/main" id="{20CA9FC4-0F95-734C-9D77-DFAB917FF2DD}"/>
              </a:ext>
            </a:extLst>
          </p:cNvPr>
          <p:cNvSpPr/>
          <p:nvPr/>
        </p:nvSpPr>
        <p:spPr>
          <a:xfrm>
            <a:off x="1770584" y="2098576"/>
            <a:ext cx="9145016" cy="2308324"/>
          </a:xfrm>
          <a:prstGeom prst="rect">
            <a:avLst/>
          </a:prstGeom>
          <a:solidFill>
            <a:schemeClr val="bg1"/>
          </a:solidFill>
          <a:ln w="25400">
            <a:solidFill>
              <a:srgbClr val="C00000"/>
            </a:solidFill>
          </a:ln>
        </p:spPr>
        <p:txBody>
          <a:bodyPr wrap="square">
            <a:spAutoFit/>
          </a:bodyPr>
          <a:lstStyle/>
          <a:p>
            <a:r>
              <a:rPr lang="en-US" dirty="0">
                <a:solidFill>
                  <a:srgbClr val="333333"/>
                </a:solidFill>
                <a:latin typeface="Menlo" panose="020B0609030804020204" pitchFamily="49" charset="0"/>
              </a:rPr>
              <a:t>__device__ </a:t>
            </a:r>
            <a:r>
              <a:rPr lang="en-US" dirty="0">
                <a:solidFill>
                  <a:srgbClr val="7A3E9D"/>
                </a:solidFill>
                <a:latin typeface="Menlo" panose="020B0609030804020204" pitchFamily="49" charset="0"/>
              </a:rPr>
              <a:t>void</a:t>
            </a:r>
            <a:r>
              <a:rPr lang="en-US" dirty="0">
                <a:solidFill>
                  <a:srgbClr val="333333"/>
                </a:solidFill>
                <a:latin typeface="Menlo" panose="020B0609030804020204" pitchFamily="49" charset="0"/>
              </a:rPr>
              <a:t> </a:t>
            </a:r>
            <a:r>
              <a:rPr lang="en-US" dirty="0" err="1">
                <a:solidFill>
                  <a:srgbClr val="7A3E9D"/>
                </a:solidFill>
                <a:latin typeface="Menlo" panose="020B0609030804020204" pitchFamily="49" charset="0"/>
              </a:rPr>
              <a:t>warpReduce</a:t>
            </a:r>
            <a:r>
              <a:rPr lang="en-US" dirty="0">
                <a:solidFill>
                  <a:srgbClr val="777777"/>
                </a:solidFill>
                <a:latin typeface="Menlo" panose="020B0609030804020204" pitchFamily="49" charset="0"/>
              </a:rPr>
              <a:t>(</a:t>
            </a:r>
            <a:r>
              <a:rPr lang="en-US" dirty="0">
                <a:solidFill>
                  <a:srgbClr val="C00000"/>
                </a:solidFill>
                <a:latin typeface="Menlo" panose="020B0609030804020204" pitchFamily="49" charset="0"/>
              </a:rPr>
              <a:t>volatile</a:t>
            </a:r>
            <a:r>
              <a:rPr lang="en-US" dirty="0">
                <a:solidFill>
                  <a:srgbClr val="333333"/>
                </a:solidFill>
                <a:latin typeface="Menlo" panose="020B0609030804020204" pitchFamily="49" charset="0"/>
              </a:rPr>
              <a:t> </a:t>
            </a:r>
            <a:r>
              <a:rPr lang="en-US" dirty="0" err="1">
                <a:solidFill>
                  <a:srgbClr val="7A3E9D"/>
                </a:solidFill>
                <a:latin typeface="Menlo" panose="020B0609030804020204" pitchFamily="49" charset="0"/>
              </a:rPr>
              <a:t>int</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7A3E9D"/>
                </a:solidFill>
                <a:latin typeface="Menlo" panose="020B0609030804020204" pitchFamily="49" charset="0"/>
              </a:rPr>
              <a:t>int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9C5D27"/>
                </a:solidFill>
                <a:latin typeface="Menlo" panose="020B0609030804020204" pitchFamily="49" charset="0"/>
              </a:rPr>
              <a:t>32</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9C5D27"/>
                </a:solidFill>
                <a:latin typeface="Menlo" panose="020B0609030804020204" pitchFamily="49" charset="0"/>
              </a:rPr>
              <a:t>16</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9C5D27"/>
                </a:solidFill>
                <a:latin typeface="Menlo" panose="020B0609030804020204" pitchFamily="49" charset="0"/>
              </a:rPr>
              <a:t>8</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9C5D27"/>
                </a:solidFill>
                <a:latin typeface="Menlo" panose="020B0609030804020204" pitchFamily="49" charset="0"/>
              </a:rPr>
              <a:t>4</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9C5D27"/>
                </a:solidFill>
                <a:latin typeface="Menlo" panose="020B0609030804020204" pitchFamily="49" charset="0"/>
              </a:rPr>
              <a:t>2</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zh-CN" alt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err="1">
                <a:solidFill>
                  <a:srgbClr val="333333"/>
                </a:solidFill>
                <a:latin typeface="Menlo" panose="020B0609030804020204" pitchFamily="49" charset="0"/>
              </a:rPr>
              <a:t>sdata</a:t>
            </a:r>
            <a:r>
              <a:rPr lang="en-US" dirty="0">
                <a:solidFill>
                  <a:srgbClr val="777777"/>
                </a:solidFill>
                <a:latin typeface="Menlo" panose="020B0609030804020204" pitchFamily="49" charset="0"/>
              </a:rPr>
              <a:t>[</a:t>
            </a:r>
            <a:r>
              <a:rPr lang="en-US" dirty="0" err="1">
                <a:solidFill>
                  <a:srgbClr val="333333"/>
                </a:solidFill>
                <a:latin typeface="Menlo" panose="020B0609030804020204" pitchFamily="49" charset="0"/>
              </a:rPr>
              <a:t>tid</a:t>
            </a:r>
            <a:r>
              <a:rPr lang="en-US" dirty="0">
                <a:solidFill>
                  <a:srgbClr val="333333"/>
                </a:solidFill>
                <a:latin typeface="Menlo" panose="020B0609030804020204" pitchFamily="49" charset="0"/>
              </a:rPr>
              <a:t> </a:t>
            </a:r>
            <a:r>
              <a:rPr lang="en-US" dirty="0">
                <a:solidFill>
                  <a:srgbClr val="777777"/>
                </a:solidFill>
                <a:latin typeface="Menlo" panose="020B0609030804020204" pitchFamily="49" charset="0"/>
              </a:rPr>
              <a:t>+</a:t>
            </a:r>
            <a:r>
              <a:rPr lang="en-US" dirty="0">
                <a:solidFill>
                  <a:srgbClr val="333333"/>
                </a:solidFill>
                <a:latin typeface="Menlo" panose="020B0609030804020204" pitchFamily="49" charset="0"/>
              </a:rPr>
              <a:t> </a:t>
            </a:r>
            <a:r>
              <a:rPr lang="en-US" dirty="0">
                <a:solidFill>
                  <a:srgbClr val="9C5D27"/>
                </a:solidFill>
                <a:latin typeface="Menlo" panose="020B0609030804020204" pitchFamily="49" charset="0"/>
              </a:rPr>
              <a:t>1</a:t>
            </a:r>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a:p>
            <a:r>
              <a:rPr lang="en-US" dirty="0">
                <a:solidFill>
                  <a:srgbClr val="777777"/>
                </a:solidFill>
                <a:latin typeface="Menlo" panose="020B0609030804020204" pitchFamily="49" charset="0"/>
              </a:rPr>
              <a:t>}</a:t>
            </a:r>
            <a:endParaRPr lang="en-US" dirty="0">
              <a:solidFill>
                <a:srgbClr val="333333"/>
              </a:solidFill>
              <a:latin typeface="Menlo" panose="020B0609030804020204" pitchFamily="49" charset="0"/>
            </a:endParaRPr>
          </a:p>
        </p:txBody>
      </p:sp>
      <p:sp>
        <p:nvSpPr>
          <p:cNvPr id="10" name="TextBox 9">
            <a:extLst>
              <a:ext uri="{FF2B5EF4-FFF2-40B4-BE49-F238E27FC236}">
                <a16:creationId xmlns:a16="http://schemas.microsoft.com/office/drawing/2014/main" id="{B46884AB-734C-904E-B280-C3017D74B38C}"/>
              </a:ext>
            </a:extLst>
          </p:cNvPr>
          <p:cNvSpPr txBox="1"/>
          <p:nvPr/>
        </p:nvSpPr>
        <p:spPr>
          <a:xfrm>
            <a:off x="7015109" y="2602632"/>
            <a:ext cx="3595856" cy="523220"/>
          </a:xfrm>
          <a:prstGeom prst="rect">
            <a:avLst/>
          </a:prstGeom>
          <a:noFill/>
        </p:spPr>
        <p:txBody>
          <a:bodyPr wrap="none" rtlCol="0">
            <a:spAutoFit/>
          </a:bodyPr>
          <a:lstStyle/>
          <a:p>
            <a:r>
              <a:rPr lang="zh-CN" altLang="en-US" sz="2800" dirty="0">
                <a:solidFill>
                  <a:srgbClr val="C00000"/>
                </a:solidFill>
                <a:latin typeface="SimHei" panose="02010609060101010101" pitchFamily="49" charset="-122"/>
                <a:ea typeface="SimHei" panose="02010609060101010101" pitchFamily="49" charset="-122"/>
              </a:rPr>
              <a:t>可否去掉 </a:t>
            </a:r>
            <a:r>
              <a:rPr lang="en-US" altLang="zh-CN" sz="2800" dirty="0">
                <a:solidFill>
                  <a:srgbClr val="C00000"/>
                </a:solidFill>
                <a:latin typeface="SimHei" panose="02010609060101010101" pitchFamily="49" charset="-122"/>
                <a:ea typeface="SimHei" panose="02010609060101010101" pitchFamily="49" charset="-122"/>
              </a:rPr>
              <a:t>volatile</a:t>
            </a:r>
            <a:r>
              <a:rPr lang="zh-CN" altLang="en-US" sz="2800" dirty="0">
                <a:solidFill>
                  <a:srgbClr val="C00000"/>
                </a:solidFill>
                <a:latin typeface="SimHei" panose="02010609060101010101" pitchFamily="49" charset="-122"/>
                <a:ea typeface="SimHei" panose="02010609060101010101" pitchFamily="49" charset="-122"/>
              </a:rPr>
              <a:t>？</a:t>
            </a:r>
            <a:endParaRPr lang="en-US" sz="2800" dirty="0">
              <a:solidFill>
                <a:srgbClr val="C00000"/>
              </a:solidFill>
              <a:latin typeface="SimHei" panose="02010609060101010101" pitchFamily="49" charset="-122"/>
              <a:ea typeface="SimHei" panose="02010609060101010101" pitchFamily="49" charset="-122"/>
            </a:endParaRPr>
          </a:p>
        </p:txBody>
      </p:sp>
      <p:sp>
        <p:nvSpPr>
          <p:cNvPr id="12" name="Rectangle 11">
            <a:extLst>
              <a:ext uri="{FF2B5EF4-FFF2-40B4-BE49-F238E27FC236}">
                <a16:creationId xmlns:a16="http://schemas.microsoft.com/office/drawing/2014/main" id="{6E3CB228-476F-0D4A-8D03-54E79F455345}"/>
              </a:ext>
            </a:extLst>
          </p:cNvPr>
          <p:cNvSpPr/>
          <p:nvPr/>
        </p:nvSpPr>
        <p:spPr>
          <a:xfrm>
            <a:off x="1759922" y="7480012"/>
            <a:ext cx="11315918" cy="523220"/>
          </a:xfrm>
          <a:prstGeom prst="rect">
            <a:avLst/>
          </a:prstGeom>
        </p:spPr>
        <p:txBody>
          <a:bodyPr wrap="none">
            <a:spAutoFit/>
          </a:bodyPr>
          <a:lstStyle/>
          <a:p>
            <a:r>
              <a:rPr lang="zh-CN" altLang="en-US" sz="2800" dirty="0">
                <a:solidFill>
                  <a:srgbClr val="C00000"/>
                </a:solidFill>
                <a:latin typeface="SimHei" panose="02010609060101010101" pitchFamily="49" charset="-122"/>
                <a:ea typeface="SimHei" panose="02010609060101010101" pitchFamily="49" charset="-122"/>
              </a:rPr>
              <a:t>这种写法减少了所有线程束中的无用功，而不仅仅是最后一个线程束！</a:t>
            </a:r>
            <a:endParaRPr lang="en-US" sz="2800" dirty="0">
              <a:solidFill>
                <a:srgbClr val="C0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8482683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72</a:t>
            </a:fld>
            <a:endParaRPr lang="zh-CN" altLang="en-US"/>
          </a:p>
        </p:txBody>
      </p:sp>
      <p:pic>
        <p:nvPicPr>
          <p:cNvPr id="3" name="Picture 2">
            <a:extLst>
              <a:ext uri="{FF2B5EF4-FFF2-40B4-BE49-F238E27FC236}">
                <a16:creationId xmlns:a16="http://schemas.microsoft.com/office/drawing/2014/main" id="{925417CA-3A27-5F42-A0E4-F9CCBFC6E387}"/>
              </a:ext>
            </a:extLst>
          </p:cNvPr>
          <p:cNvPicPr>
            <a:picLocks noChangeAspect="1"/>
          </p:cNvPicPr>
          <p:nvPr/>
        </p:nvPicPr>
        <p:blipFill>
          <a:blip r:embed="rId2"/>
          <a:stretch>
            <a:fillRect/>
          </a:stretch>
        </p:blipFill>
        <p:spPr>
          <a:xfrm>
            <a:off x="1574800" y="1097756"/>
            <a:ext cx="11480800" cy="5321300"/>
          </a:xfrm>
          <a:prstGeom prst="rect">
            <a:avLst/>
          </a:prstGeom>
        </p:spPr>
      </p:pic>
    </p:spTree>
    <p:extLst>
      <p:ext uri="{BB962C8B-B14F-4D97-AF65-F5344CB8AC3E}">
        <p14:creationId xmlns:p14="http://schemas.microsoft.com/office/powerpoint/2010/main" val="4276861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A8C9-1C4F-9249-B965-87BB1C505AF2}"/>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B0679193-7FCF-F140-87F6-A9CE58D312E5}"/>
              </a:ext>
            </a:extLst>
          </p:cNvPr>
          <p:cNvSpPr>
            <a:spLocks noGrp="1"/>
          </p:cNvSpPr>
          <p:nvPr>
            <p:ph idx="1"/>
          </p:nvPr>
        </p:nvSpPr>
        <p:spPr/>
        <p:txBody>
          <a:bodyPr/>
          <a:lstStyle/>
          <a:p>
            <a:r>
              <a:rPr lang="zh-CN" altLang="en-US" dirty="0"/>
              <a:t>版本</a:t>
            </a:r>
            <a:r>
              <a:rPr lang="en-US" altLang="zh-CN" dirty="0"/>
              <a:t>6</a:t>
            </a:r>
            <a:r>
              <a:rPr lang="zh-CN" altLang="en-US" dirty="0"/>
              <a:t>：完全展开循环</a:t>
            </a:r>
            <a:endParaRPr lang="en-US" altLang="zh-CN" dirty="0"/>
          </a:p>
          <a:p>
            <a:pPr lvl="1"/>
            <a:r>
              <a:rPr lang="zh-CN" altLang="en-US" dirty="0"/>
              <a:t>如果编译时就已知迭代次数，可以完全展开所有循环</a:t>
            </a:r>
            <a:endParaRPr lang="en-US" altLang="zh-CN" dirty="0"/>
          </a:p>
          <a:p>
            <a:pPr lvl="2"/>
            <a:r>
              <a:rPr lang="zh-CN" altLang="en-US" dirty="0"/>
              <a:t>线程块至多包括</a:t>
            </a:r>
            <a:r>
              <a:rPr lang="en-US" altLang="zh-CN" dirty="0"/>
              <a:t>1024</a:t>
            </a:r>
            <a:r>
              <a:rPr lang="zh-CN" altLang="en-US" dirty="0"/>
              <a:t>个线程（</a:t>
            </a:r>
            <a:r>
              <a:rPr lang="en-US" altLang="zh-CN" dirty="0"/>
              <a:t>Harris</a:t>
            </a:r>
            <a:r>
              <a:rPr lang="zh-CN" altLang="en-US" dirty="0"/>
              <a:t>原文中为</a:t>
            </a:r>
            <a:r>
              <a:rPr lang="en-US" altLang="zh-CN" dirty="0"/>
              <a:t>512</a:t>
            </a:r>
            <a:r>
              <a:rPr lang="zh-CN" altLang="en-US" dirty="0"/>
              <a:t>个）</a:t>
            </a:r>
            <a:endParaRPr lang="en-US" altLang="zh-CN" dirty="0"/>
          </a:p>
          <a:p>
            <a:pPr lvl="2"/>
            <a:r>
              <a:rPr lang="zh-CN" altLang="en-US" dirty="0"/>
              <a:t>线程块内线程数量通常为</a:t>
            </a:r>
            <a:r>
              <a:rPr lang="en-US" altLang="zh-CN" dirty="0"/>
              <a:t>2</a:t>
            </a:r>
            <a:r>
              <a:rPr lang="zh-CN" altLang="en-US" dirty="0"/>
              <a:t>的指数次幂</a:t>
            </a:r>
            <a:endParaRPr lang="en-US" altLang="zh-CN" dirty="0"/>
          </a:p>
          <a:p>
            <a:pPr lvl="2"/>
            <a:r>
              <a:rPr lang="zh-CN" altLang="en-US" dirty="0"/>
              <a:t>已知迭代次数的情况下，很容易手动完全展开所有循环</a:t>
            </a:r>
            <a:endParaRPr lang="en-US" altLang="zh-CN" dirty="0"/>
          </a:p>
          <a:p>
            <a:pPr lvl="1"/>
            <a:r>
              <a:rPr lang="zh-CN" altLang="en-US" dirty="0"/>
              <a:t>但我们更需要的是通用代码，如何完全展开一个编译时未知迭代次数的循环？</a:t>
            </a:r>
            <a:endParaRPr lang="en-US" altLang="zh-CN" dirty="0"/>
          </a:p>
          <a:p>
            <a:pPr lvl="2"/>
            <a:r>
              <a:rPr lang="zh-CN" altLang="en-US" dirty="0"/>
              <a:t>模板（</a:t>
            </a:r>
            <a:r>
              <a:rPr lang="en-US" altLang="zh-CN" dirty="0"/>
              <a:t>template</a:t>
            </a:r>
            <a:r>
              <a:rPr lang="zh-CN" altLang="en-US" dirty="0"/>
              <a:t>）：使核函数以不同配置方式被启动</a:t>
            </a:r>
            <a:endParaRPr lang="en-US" altLang="zh-CN" dirty="0"/>
          </a:p>
          <a:p>
            <a:pPr lvl="2"/>
            <a:r>
              <a:rPr lang="en-US" altLang="zh-CN" dirty="0"/>
              <a:t>CUDA</a:t>
            </a:r>
            <a:r>
              <a:rPr lang="zh-CN" altLang="en-US" dirty="0"/>
              <a:t>的</a:t>
            </a:r>
            <a:r>
              <a:rPr lang="en-US" altLang="zh-CN" dirty="0"/>
              <a:t>__device__</a:t>
            </a:r>
            <a:r>
              <a:rPr lang="zh-CN" altLang="en-US" dirty="0"/>
              <a:t>及</a:t>
            </a:r>
            <a:r>
              <a:rPr lang="en-US" altLang="zh-CN" dirty="0"/>
              <a:t>__global__</a:t>
            </a:r>
            <a:r>
              <a:rPr lang="zh-CN" altLang="en-US" dirty="0"/>
              <a:t>函数都支持</a:t>
            </a:r>
            <a:r>
              <a:rPr lang="en-US" altLang="zh-CN" dirty="0"/>
              <a:t>C++</a:t>
            </a:r>
            <a:r>
              <a:rPr lang="zh-CN" altLang="en-US" dirty="0"/>
              <a:t>模板</a:t>
            </a:r>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3EB41FAE-9D07-9341-AA08-F6C748D85606}"/>
              </a:ext>
            </a:extLst>
          </p:cNvPr>
          <p:cNvSpPr>
            <a:spLocks noGrp="1"/>
          </p:cNvSpPr>
          <p:nvPr>
            <p:ph type="sldNum" sz="quarter" idx="12"/>
          </p:nvPr>
        </p:nvSpPr>
        <p:spPr/>
        <p:txBody>
          <a:bodyPr/>
          <a:lstStyle/>
          <a:p>
            <a:pPr>
              <a:defRPr/>
            </a:pPr>
            <a:fld id="{CA40A734-EF3B-425E-9970-80954DDB0807}" type="slidenum">
              <a:rPr lang="zh-CN" altLang="en-US" smtClean="0"/>
              <a:pPr>
                <a:defRPr/>
              </a:pPr>
              <a:t>73</a:t>
            </a:fld>
            <a:endParaRPr lang="zh-CN" altLang="en-US"/>
          </a:p>
        </p:txBody>
      </p:sp>
    </p:spTree>
    <p:extLst>
      <p:ext uri="{BB962C8B-B14F-4D97-AF65-F5344CB8AC3E}">
        <p14:creationId xmlns:p14="http://schemas.microsoft.com/office/powerpoint/2010/main" val="1100000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A8C9-1C4F-9249-B965-87BB1C505AF2}"/>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B0679193-7FCF-F140-87F6-A9CE58D312E5}"/>
              </a:ext>
            </a:extLst>
          </p:cNvPr>
          <p:cNvSpPr>
            <a:spLocks noGrp="1"/>
          </p:cNvSpPr>
          <p:nvPr>
            <p:ph idx="1"/>
          </p:nvPr>
        </p:nvSpPr>
        <p:spPr/>
        <p:txBody>
          <a:bodyPr/>
          <a:lstStyle/>
          <a:p>
            <a:r>
              <a:rPr lang="zh-CN" altLang="en-US" dirty="0"/>
              <a:t>版本</a:t>
            </a:r>
            <a:r>
              <a:rPr lang="en-US" altLang="zh-CN" dirty="0"/>
              <a:t>6</a:t>
            </a:r>
            <a:r>
              <a:rPr lang="zh-CN" altLang="en-US" dirty="0"/>
              <a:t>：完全展开循环</a:t>
            </a:r>
            <a:endParaRPr lang="en-US" altLang="zh-CN" dirty="0"/>
          </a:p>
        </p:txBody>
      </p:sp>
      <p:sp>
        <p:nvSpPr>
          <p:cNvPr id="4" name="Slide Number Placeholder 3">
            <a:extLst>
              <a:ext uri="{FF2B5EF4-FFF2-40B4-BE49-F238E27FC236}">
                <a16:creationId xmlns:a16="http://schemas.microsoft.com/office/drawing/2014/main" id="{3EB41FAE-9D07-9341-AA08-F6C748D85606}"/>
              </a:ext>
            </a:extLst>
          </p:cNvPr>
          <p:cNvSpPr>
            <a:spLocks noGrp="1"/>
          </p:cNvSpPr>
          <p:nvPr>
            <p:ph type="sldNum" sz="quarter" idx="12"/>
          </p:nvPr>
        </p:nvSpPr>
        <p:spPr/>
        <p:txBody>
          <a:bodyPr/>
          <a:lstStyle/>
          <a:p>
            <a:pPr>
              <a:defRPr/>
            </a:pPr>
            <a:fld id="{CA40A734-EF3B-425E-9970-80954DDB0807}" type="slidenum">
              <a:rPr lang="zh-CN" altLang="en-US" smtClean="0"/>
              <a:pPr>
                <a:defRPr/>
              </a:pPr>
              <a:t>74</a:t>
            </a:fld>
            <a:endParaRPr lang="zh-CN" altLang="en-US"/>
          </a:p>
        </p:txBody>
      </p:sp>
      <p:sp>
        <p:nvSpPr>
          <p:cNvPr id="6" name="Rectangle 5">
            <a:extLst>
              <a:ext uri="{FF2B5EF4-FFF2-40B4-BE49-F238E27FC236}">
                <a16:creationId xmlns:a16="http://schemas.microsoft.com/office/drawing/2014/main" id="{817252CB-D235-6642-8CE2-DD0FE536ED4C}"/>
              </a:ext>
            </a:extLst>
          </p:cNvPr>
          <p:cNvSpPr/>
          <p:nvPr/>
        </p:nvSpPr>
        <p:spPr>
          <a:xfrm>
            <a:off x="1194520" y="1954560"/>
            <a:ext cx="9490248" cy="2862322"/>
          </a:xfrm>
          <a:prstGeom prst="rect">
            <a:avLst/>
          </a:prstGeom>
          <a:solidFill>
            <a:schemeClr val="bg1"/>
          </a:solidFill>
          <a:ln w="25400">
            <a:solidFill>
              <a:srgbClr val="C00000"/>
            </a:solidFill>
          </a:ln>
        </p:spPr>
        <p:txBody>
          <a:bodyPr wrap="square">
            <a:spAutoFit/>
          </a:bodyPr>
          <a:lstStyle/>
          <a:p>
            <a:r>
              <a:rPr lang="en-US" sz="2000" dirty="0">
                <a:solidFill>
                  <a:srgbClr val="7A3E9D"/>
                </a:solidFill>
                <a:latin typeface="Menlo" panose="020B0609030804020204" pitchFamily="49" charset="0"/>
              </a:rPr>
              <a:t>template </a:t>
            </a:r>
            <a:r>
              <a:rPr lang="en-US" sz="2000" dirty="0">
                <a:solidFill>
                  <a:srgbClr val="777777"/>
                </a:solidFill>
                <a:latin typeface="Menlo" panose="020B0609030804020204" pitchFamily="49" charset="0"/>
              </a:rPr>
              <a:t>&lt;</a:t>
            </a:r>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blockSize</a:t>
            </a:r>
            <a:r>
              <a:rPr lang="en-US" sz="2000" dirty="0">
                <a:solidFill>
                  <a:srgbClr val="777777"/>
                </a:solidFill>
                <a:latin typeface="Menlo" panose="020B0609030804020204" pitchFamily="49" charset="0"/>
              </a:rPr>
              <a:t>&gt;</a:t>
            </a:r>
            <a:endParaRPr lang="en-US" sz="2000" dirty="0">
              <a:solidFill>
                <a:srgbClr val="333333"/>
              </a:solidFill>
              <a:latin typeface="Menlo" panose="020B0609030804020204" pitchFamily="49" charset="0"/>
            </a:endParaRPr>
          </a:p>
          <a:p>
            <a:r>
              <a:rPr lang="en-US" sz="2000" dirty="0">
                <a:solidFill>
                  <a:srgbClr val="333333"/>
                </a:solidFill>
                <a:latin typeface="Menlo" panose="020B0609030804020204" pitchFamily="49" charset="0"/>
              </a:rPr>
              <a:t>__device__ </a:t>
            </a:r>
            <a:r>
              <a:rPr lang="en-US" sz="2000" dirty="0">
                <a:solidFill>
                  <a:srgbClr val="7A3E9D"/>
                </a:solidFill>
                <a:latin typeface="Menlo" panose="020B0609030804020204" pitchFamily="49" charset="0"/>
              </a:rPr>
              <a:t>void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warpReduce</a:t>
            </a:r>
            <a:r>
              <a:rPr lang="en-US" sz="2000" dirty="0">
                <a:solidFill>
                  <a:srgbClr val="777777"/>
                </a:solidFill>
                <a:latin typeface="Menlo" panose="020B0609030804020204" pitchFamily="49" charset="0"/>
              </a:rPr>
              <a:t>(</a:t>
            </a:r>
            <a:r>
              <a:rPr lang="en-US" sz="2000" dirty="0">
                <a:solidFill>
                  <a:srgbClr val="4B69C6"/>
                </a:solidFill>
                <a:latin typeface="Menlo" panose="020B0609030804020204" pitchFamily="49" charset="0"/>
              </a:rPr>
              <a:t>volatile</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blockSize</a:t>
            </a:r>
            <a:r>
              <a:rPr lang="en-US" sz="2000" dirty="0">
                <a:solidFill>
                  <a:srgbClr val="C00000"/>
                </a:solidFill>
                <a:latin typeface="Menlo" panose="020B0609030804020204" pitchFamily="49" charset="0"/>
              </a:rPr>
              <a:t> &gt;= 64)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32</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blockSize</a:t>
            </a:r>
            <a:r>
              <a:rPr lang="en-US" sz="2000" dirty="0">
                <a:solidFill>
                  <a:srgbClr val="C00000"/>
                </a:solidFill>
                <a:latin typeface="Menlo" panose="020B0609030804020204" pitchFamily="49" charset="0"/>
              </a:rPr>
              <a:t> &gt;= 32)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16</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blockSize</a:t>
            </a:r>
            <a:r>
              <a:rPr lang="en-US" sz="2000" dirty="0">
                <a:solidFill>
                  <a:srgbClr val="C00000"/>
                </a:solidFill>
                <a:latin typeface="Menlo" panose="020B0609030804020204" pitchFamily="49" charset="0"/>
              </a:rPr>
              <a:t> &gt;= 16)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8</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blockSize</a:t>
            </a:r>
            <a:r>
              <a:rPr lang="en-US" sz="2000" dirty="0">
                <a:solidFill>
                  <a:srgbClr val="C00000"/>
                </a:solidFill>
                <a:latin typeface="Menlo" panose="020B0609030804020204" pitchFamily="49" charset="0"/>
              </a:rPr>
              <a:t> &gt;= 8)</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4</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blockSize</a:t>
            </a:r>
            <a:r>
              <a:rPr lang="en-US" sz="2000" dirty="0">
                <a:solidFill>
                  <a:srgbClr val="C00000"/>
                </a:solidFill>
                <a:latin typeface="Menlo" panose="020B0609030804020204" pitchFamily="49" charset="0"/>
              </a:rPr>
              <a:t> &gt;= 4)</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blockSize</a:t>
            </a:r>
            <a:r>
              <a:rPr lang="en-US" sz="2000" dirty="0">
                <a:solidFill>
                  <a:srgbClr val="C00000"/>
                </a:solidFill>
                <a:latin typeface="Menlo" panose="020B0609030804020204" pitchFamily="49" charset="0"/>
              </a:rPr>
              <a:t> &gt;= 2)</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
        <p:nvSpPr>
          <p:cNvPr id="8" name="Rectangle 7">
            <a:extLst>
              <a:ext uri="{FF2B5EF4-FFF2-40B4-BE49-F238E27FC236}">
                <a16:creationId xmlns:a16="http://schemas.microsoft.com/office/drawing/2014/main" id="{9A2796BE-B141-8E43-B70D-859C68A09D8D}"/>
              </a:ext>
            </a:extLst>
          </p:cNvPr>
          <p:cNvSpPr/>
          <p:nvPr/>
        </p:nvSpPr>
        <p:spPr>
          <a:xfrm>
            <a:off x="1194520" y="4906888"/>
            <a:ext cx="11377264" cy="2554545"/>
          </a:xfrm>
          <a:prstGeom prst="rect">
            <a:avLst/>
          </a:prstGeom>
          <a:solidFill>
            <a:schemeClr val="bg1"/>
          </a:solidFill>
          <a:ln w="25400">
            <a:solidFill>
              <a:srgbClr val="C00000"/>
            </a:solidFill>
          </a:ln>
        </p:spPr>
        <p:txBody>
          <a:bodyPr wrap="square">
            <a:spAutoFit/>
          </a:bodyPr>
          <a:lstStyle/>
          <a:p>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blockSize</a:t>
            </a:r>
            <a:r>
              <a:rPr lang="en-US" sz="2000" dirty="0">
                <a:solidFill>
                  <a:srgbClr val="C00000"/>
                </a:solidFill>
                <a:latin typeface="Menlo" panose="020B0609030804020204" pitchFamily="49" charset="0"/>
              </a:rPr>
              <a:t> &gt;= 512) {</a:t>
            </a: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256</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256</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C00000"/>
                </a:solidFill>
                <a:latin typeface="Menlo" panose="020B0609030804020204" pitchFamily="49" charset="0"/>
              </a:rPr>
              <a:t>}</a:t>
            </a:r>
          </a:p>
          <a:p>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blockSize</a:t>
            </a:r>
            <a:r>
              <a:rPr lang="en-US" sz="2000" dirty="0">
                <a:solidFill>
                  <a:srgbClr val="C00000"/>
                </a:solidFill>
                <a:latin typeface="Menlo" panose="020B0609030804020204" pitchFamily="49" charset="0"/>
              </a:rPr>
              <a:t> &gt;= 256) {</a:t>
            </a: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128</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128</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C00000"/>
                </a:solidFill>
                <a:latin typeface="Menlo" panose="020B0609030804020204" pitchFamily="49" charset="0"/>
              </a:rPr>
              <a:t>}</a:t>
            </a:r>
          </a:p>
          <a:p>
            <a:r>
              <a:rPr lang="en-US" sz="2000" dirty="0">
                <a:solidFill>
                  <a:srgbClr val="C00000"/>
                </a:solidFill>
                <a:latin typeface="Menlo" panose="020B0609030804020204" pitchFamily="49" charset="0"/>
              </a:rPr>
              <a:t>if (</a:t>
            </a:r>
            <a:r>
              <a:rPr lang="en-US" sz="2000" dirty="0" err="1">
                <a:solidFill>
                  <a:srgbClr val="C00000"/>
                </a:solidFill>
                <a:latin typeface="Menlo" panose="020B0609030804020204" pitchFamily="49" charset="0"/>
              </a:rPr>
              <a:t>blockSize</a:t>
            </a:r>
            <a:r>
              <a:rPr lang="en-US" sz="2000" dirty="0">
                <a:solidFill>
                  <a:srgbClr val="C00000"/>
                </a:solidFill>
                <a:latin typeface="Menlo" panose="020B0609030804020204" pitchFamily="49" charset="0"/>
              </a:rPr>
              <a:t> &gt;= 128) {</a:t>
            </a: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64</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64</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p>
          <a:p>
            <a:endParaRPr lang="en-US" sz="2000" dirty="0">
              <a:solidFill>
                <a:srgbClr val="333333"/>
              </a:solidFill>
              <a:latin typeface="Menlo" panose="020B0609030804020204" pitchFamily="49" charset="0"/>
            </a:endParaRPr>
          </a:p>
          <a:p>
            <a:r>
              <a:rPr lang="en-US" sz="2000" dirty="0">
                <a:solidFill>
                  <a:srgbClr val="4B69C6"/>
                </a:solidFill>
                <a:latin typeface="Menlo" panose="020B0609030804020204" pitchFamily="49" charset="0"/>
              </a:rPr>
              <a:t>if</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32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warpReduce</a:t>
            </a:r>
            <a:r>
              <a:rPr lang="en-US" sz="2000" dirty="0">
                <a:solidFill>
                  <a:srgbClr val="777777"/>
                </a:solidFill>
                <a:latin typeface="Menlo" panose="020B0609030804020204" pitchFamily="49" charset="0"/>
              </a:rPr>
              <a:t>&lt;</a:t>
            </a:r>
            <a:r>
              <a:rPr lang="en-US" sz="2000" dirty="0" err="1">
                <a:solidFill>
                  <a:srgbClr val="C00000"/>
                </a:solidFill>
                <a:latin typeface="Menlo" panose="020B0609030804020204" pitchFamily="49" charset="0"/>
              </a:rPr>
              <a:t>blockSize</a:t>
            </a:r>
            <a:r>
              <a:rPr lang="en-US" sz="2000" dirty="0">
                <a:solidFill>
                  <a:srgbClr val="777777"/>
                </a:solidFill>
                <a:latin typeface="Menlo" panose="020B0609030804020204" pitchFamily="49" charset="0"/>
              </a:rPr>
              <a:t>&gt;(</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
        <p:nvSpPr>
          <p:cNvPr id="9" name="Rectangle 8">
            <a:extLst>
              <a:ext uri="{FF2B5EF4-FFF2-40B4-BE49-F238E27FC236}">
                <a16:creationId xmlns:a16="http://schemas.microsoft.com/office/drawing/2014/main" id="{60721AE9-DCF5-7A4C-B087-DA91AB8A917E}"/>
              </a:ext>
            </a:extLst>
          </p:cNvPr>
          <p:cNvSpPr/>
          <p:nvPr/>
        </p:nvSpPr>
        <p:spPr>
          <a:xfrm>
            <a:off x="1194520" y="7480012"/>
            <a:ext cx="7725192" cy="523220"/>
          </a:xfrm>
          <a:prstGeom prst="rect">
            <a:avLst/>
          </a:prstGeom>
        </p:spPr>
        <p:txBody>
          <a:bodyPr wrap="none">
            <a:spAutoFit/>
          </a:bodyPr>
          <a:lstStyle/>
          <a:p>
            <a:r>
              <a:rPr lang="zh-CN" altLang="en-US" sz="2800" dirty="0">
                <a:latin typeface="SimHei" panose="02010609060101010101" pitchFamily="49" charset="-122"/>
                <a:ea typeface="SimHei" panose="02010609060101010101" pitchFamily="49" charset="-122"/>
              </a:rPr>
              <a:t>所有</a:t>
            </a:r>
            <a:r>
              <a:rPr lang="zh-CN" altLang="en-US" sz="2800" dirty="0">
                <a:solidFill>
                  <a:srgbClr val="C00000"/>
                </a:solidFill>
                <a:latin typeface="SimHei" panose="02010609060101010101" pitchFamily="49" charset="-122"/>
                <a:ea typeface="SimHei" panose="02010609060101010101" pitchFamily="49" charset="-122"/>
              </a:rPr>
              <a:t>红色</a:t>
            </a:r>
            <a:r>
              <a:rPr lang="zh-CN" altLang="en-US" sz="2800" dirty="0">
                <a:latin typeface="SimHei" panose="02010609060101010101" pitchFamily="49" charset="-122"/>
                <a:ea typeface="SimHei" panose="02010609060101010101" pitchFamily="49" charset="-122"/>
              </a:rPr>
              <a:t>的语句均为编译时判断，而非运行时。</a:t>
            </a:r>
            <a:endParaRPr lang="en-US" sz="28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455974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A8C9-1C4F-9249-B965-87BB1C505AF2}"/>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B0679193-7FCF-F140-87F6-A9CE58D312E5}"/>
              </a:ext>
            </a:extLst>
          </p:cNvPr>
          <p:cNvSpPr>
            <a:spLocks noGrp="1"/>
          </p:cNvSpPr>
          <p:nvPr>
            <p:ph idx="1"/>
          </p:nvPr>
        </p:nvSpPr>
        <p:spPr/>
        <p:txBody>
          <a:bodyPr/>
          <a:lstStyle/>
          <a:p>
            <a:r>
              <a:rPr lang="zh-CN" altLang="en-US" dirty="0"/>
              <a:t>版本</a:t>
            </a:r>
            <a:r>
              <a:rPr lang="en-US" altLang="zh-CN" dirty="0"/>
              <a:t>6</a:t>
            </a:r>
            <a:r>
              <a:rPr lang="zh-CN" altLang="en-US" dirty="0"/>
              <a:t>：完全展开循环</a:t>
            </a:r>
            <a:endParaRPr lang="en-US" altLang="zh-CN" dirty="0"/>
          </a:p>
          <a:p>
            <a:pPr lvl="1"/>
            <a:r>
              <a:rPr lang="zh-CN" altLang="en-US" dirty="0"/>
              <a:t>函数调用</a:t>
            </a:r>
            <a:endParaRPr lang="en-US" altLang="zh-CN" dirty="0"/>
          </a:p>
        </p:txBody>
      </p:sp>
      <p:sp>
        <p:nvSpPr>
          <p:cNvPr id="4" name="Slide Number Placeholder 3">
            <a:extLst>
              <a:ext uri="{FF2B5EF4-FFF2-40B4-BE49-F238E27FC236}">
                <a16:creationId xmlns:a16="http://schemas.microsoft.com/office/drawing/2014/main" id="{3EB41FAE-9D07-9341-AA08-F6C748D85606}"/>
              </a:ext>
            </a:extLst>
          </p:cNvPr>
          <p:cNvSpPr>
            <a:spLocks noGrp="1"/>
          </p:cNvSpPr>
          <p:nvPr>
            <p:ph type="sldNum" sz="quarter" idx="12"/>
          </p:nvPr>
        </p:nvSpPr>
        <p:spPr/>
        <p:txBody>
          <a:bodyPr/>
          <a:lstStyle/>
          <a:p>
            <a:pPr>
              <a:defRPr/>
            </a:pPr>
            <a:fld id="{CA40A734-EF3B-425E-9970-80954DDB0807}" type="slidenum">
              <a:rPr lang="zh-CN" altLang="en-US" smtClean="0"/>
              <a:pPr>
                <a:defRPr/>
              </a:pPr>
              <a:t>75</a:t>
            </a:fld>
            <a:endParaRPr lang="zh-CN" altLang="en-US"/>
          </a:p>
        </p:txBody>
      </p:sp>
      <p:sp>
        <p:nvSpPr>
          <p:cNvPr id="7" name="Rectangle 6">
            <a:extLst>
              <a:ext uri="{FF2B5EF4-FFF2-40B4-BE49-F238E27FC236}">
                <a16:creationId xmlns:a16="http://schemas.microsoft.com/office/drawing/2014/main" id="{AF8DAA7B-480A-D842-B740-1D6B0B8F44E0}"/>
              </a:ext>
            </a:extLst>
          </p:cNvPr>
          <p:cNvSpPr/>
          <p:nvPr/>
        </p:nvSpPr>
        <p:spPr>
          <a:xfrm>
            <a:off x="546448" y="2818656"/>
            <a:ext cx="13537504" cy="3785652"/>
          </a:xfrm>
          <a:prstGeom prst="rect">
            <a:avLst/>
          </a:prstGeom>
        </p:spPr>
        <p:txBody>
          <a:bodyPr wrap="square">
            <a:spAutoFit/>
          </a:bodyPr>
          <a:lstStyle/>
          <a:p>
            <a:r>
              <a:rPr lang="en-US" sz="2000" dirty="0">
                <a:solidFill>
                  <a:srgbClr val="4B69C6"/>
                </a:solidFill>
                <a:latin typeface="Menlo" panose="020B0609030804020204" pitchFamily="49" charset="0"/>
              </a:rPr>
              <a:t>switch</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threads</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512</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9C5D27"/>
                </a:solidFill>
                <a:latin typeface="Menlo" panose="020B0609030804020204" pitchFamily="49" charset="0"/>
              </a:rPr>
              <a:t>512</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256</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9C5D27"/>
                </a:solidFill>
                <a:latin typeface="Menlo" panose="020B0609030804020204" pitchFamily="49" charset="0"/>
              </a:rPr>
              <a:t>256</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128</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9C5D27"/>
                </a:solidFill>
                <a:latin typeface="Menlo" panose="020B0609030804020204" pitchFamily="49" charset="0"/>
              </a:rPr>
              <a:t>128</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64</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64</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32</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32</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16</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16</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8</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8</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4</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4</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4B69C6"/>
                </a:solidFill>
                <a:latin typeface="Menlo" panose="020B0609030804020204" pitchFamily="49" charset="0"/>
              </a:rPr>
              <a:t>    </a:t>
            </a:r>
            <a:r>
              <a:rPr lang="en-US" sz="2000" dirty="0">
                <a:solidFill>
                  <a:srgbClr val="4B69C6"/>
                </a:solidFill>
                <a:latin typeface="Menlo" panose="020B0609030804020204" pitchFamily="49" charset="0"/>
              </a:rPr>
              <a:t>case</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1</a:t>
            </a:r>
            <a:r>
              <a:rPr lang="en-US" sz="2000" dirty="0">
                <a:solidFill>
                  <a:srgbClr val="333333"/>
                </a:solidFill>
                <a:latin typeface="Menlo" panose="020B0609030804020204" pitchFamily="49" charset="0"/>
              </a:rPr>
              <a:t>:</a:t>
            </a:r>
            <a:r>
              <a:rPr lang="zh-CN" altLang="en-US" sz="2000" dirty="0">
                <a:solidFill>
                  <a:srgbClr val="333333"/>
                </a:solidFill>
                <a:latin typeface="Menlo" panose="020B0609030804020204" pitchFamily="49" charset="0"/>
              </a:rPr>
              <a:t> </a:t>
            </a:r>
            <a:r>
              <a:rPr lang="en-US" sz="2000" dirty="0">
                <a:solidFill>
                  <a:srgbClr val="333333"/>
                </a:solidFill>
                <a:latin typeface="Menlo" panose="020B0609030804020204" pitchFamily="49" charset="0"/>
              </a:rPr>
              <a:t>reduce5</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1</a:t>
            </a:r>
            <a:r>
              <a:rPr lang="en-US" sz="2000" dirty="0">
                <a:solidFill>
                  <a:srgbClr val="777777"/>
                </a:solidFill>
                <a:latin typeface="Menlo" panose="020B0609030804020204" pitchFamily="49" charset="0"/>
              </a:rPr>
              <a:t>&gt;&lt;&lt;&lt;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dimGrid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dimBlock</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smemSize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&gt;&gt;&gt;(</a:t>
            </a:r>
            <a:r>
              <a:rPr lang="en-US" sz="2000" dirty="0" err="1">
                <a:solidFill>
                  <a:srgbClr val="333333"/>
                </a:solidFill>
                <a:latin typeface="Menlo" panose="020B0609030804020204" pitchFamily="49" charset="0"/>
              </a:rPr>
              <a:t>d_idata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d_odata</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4B69C6"/>
                </a:solidFill>
                <a:latin typeface="Menlo" panose="020B0609030804020204" pitchFamily="49" charset="0"/>
              </a:rPr>
              <a:t>break</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8705746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76</a:t>
            </a:fld>
            <a:endParaRPr lang="zh-CN" altLang="en-US"/>
          </a:p>
        </p:txBody>
      </p:sp>
      <p:pic>
        <p:nvPicPr>
          <p:cNvPr id="5" name="Picture 4">
            <a:extLst>
              <a:ext uri="{FF2B5EF4-FFF2-40B4-BE49-F238E27FC236}">
                <a16:creationId xmlns:a16="http://schemas.microsoft.com/office/drawing/2014/main" id="{82F26CAB-1902-8244-9D9E-CA12F1ED4410}"/>
              </a:ext>
            </a:extLst>
          </p:cNvPr>
          <p:cNvPicPr>
            <a:picLocks noChangeAspect="1"/>
          </p:cNvPicPr>
          <p:nvPr/>
        </p:nvPicPr>
        <p:blipFill>
          <a:blip r:embed="rId2"/>
          <a:stretch>
            <a:fillRect/>
          </a:stretch>
        </p:blipFill>
        <p:spPr>
          <a:xfrm>
            <a:off x="1568450" y="1028700"/>
            <a:ext cx="11493500" cy="6172200"/>
          </a:xfrm>
          <a:prstGeom prst="rect">
            <a:avLst/>
          </a:prstGeom>
        </p:spPr>
      </p:pic>
    </p:spTree>
    <p:extLst>
      <p:ext uri="{BB962C8B-B14F-4D97-AF65-F5344CB8AC3E}">
        <p14:creationId xmlns:p14="http://schemas.microsoft.com/office/powerpoint/2010/main" val="795990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B0A7-1334-554E-91B2-75B1E319D626}"/>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4B740DD5-174B-9945-A146-D1528DFD54FA}"/>
              </a:ext>
            </a:extLst>
          </p:cNvPr>
          <p:cNvSpPr>
            <a:spLocks noGrp="1"/>
          </p:cNvSpPr>
          <p:nvPr>
            <p:ph idx="1"/>
          </p:nvPr>
        </p:nvSpPr>
        <p:spPr>
          <a:xfrm>
            <a:off x="731520" y="1234481"/>
            <a:ext cx="13167360" cy="6116918"/>
          </a:xfrm>
        </p:spPr>
        <p:txBody>
          <a:bodyPr/>
          <a:lstStyle/>
          <a:p>
            <a:r>
              <a:rPr lang="zh-CN" altLang="en-US" dirty="0">
                <a:latin typeface="+mj-ea"/>
                <a:ea typeface="+mj-ea"/>
              </a:rPr>
              <a:t>回顾：</a:t>
            </a:r>
            <a:r>
              <a:rPr lang="en-US" altLang="zh-CN" dirty="0">
                <a:latin typeface="Calibri" panose="020F0502020204030204" pitchFamily="34" charset="0"/>
                <a:ea typeface="+mj-ea"/>
                <a:cs typeface="Calibri" panose="020F0502020204030204" pitchFamily="34" charset="0"/>
              </a:rPr>
              <a:t>Amdahl’s</a:t>
            </a:r>
            <a:r>
              <a:rPr lang="zh-CN" altLang="en-US" dirty="0">
                <a:latin typeface="Calibri" panose="020F0502020204030204" pitchFamily="34" charset="0"/>
                <a:ea typeface="+mj-ea"/>
                <a:cs typeface="Calibri" panose="020F0502020204030204" pitchFamily="34" charset="0"/>
              </a:rPr>
              <a:t> </a:t>
            </a:r>
            <a:r>
              <a:rPr lang="en-US" altLang="zh-CN" dirty="0">
                <a:latin typeface="Calibri" panose="020F0502020204030204" pitchFamily="34" charset="0"/>
                <a:ea typeface="+mj-ea"/>
                <a:cs typeface="Calibri" panose="020F0502020204030204" pitchFamily="34" charset="0"/>
              </a:rPr>
              <a:t>Law</a:t>
            </a:r>
          </a:p>
          <a:p>
            <a:pPr lvl="1"/>
            <a:r>
              <a:rPr lang="zh-CN" altLang="en-US" dirty="0">
                <a:latin typeface="Calibri" panose="020F0502020204030204" pitchFamily="34" charset="0"/>
                <a:ea typeface="+mj-ea"/>
                <a:cs typeface="Calibri" panose="020F0502020204030204" pitchFamily="34" charset="0"/>
              </a:rPr>
              <a:t>程序效率受限于其可并行的比例及可供使用的核数</a:t>
            </a:r>
            <a:endParaRPr lang="en-US" dirty="0">
              <a:latin typeface="Calibri" panose="020F0502020204030204" pitchFamily="34" charset="0"/>
              <a:ea typeface="+mj-ea"/>
              <a:cs typeface="Calibri" panose="020F0502020204030204" pitchFamily="34" charset="0"/>
            </a:endParaRPr>
          </a:p>
        </p:txBody>
      </p:sp>
      <p:sp>
        <p:nvSpPr>
          <p:cNvPr id="4" name="Slide Number Placeholder 3">
            <a:extLst>
              <a:ext uri="{FF2B5EF4-FFF2-40B4-BE49-F238E27FC236}">
                <a16:creationId xmlns:a16="http://schemas.microsoft.com/office/drawing/2014/main" id="{51BF9D1C-2B6F-894A-92A8-BFD9B2D54DB8}"/>
              </a:ext>
            </a:extLst>
          </p:cNvPr>
          <p:cNvSpPr>
            <a:spLocks noGrp="1"/>
          </p:cNvSpPr>
          <p:nvPr>
            <p:ph type="sldNum" sz="quarter" idx="12"/>
          </p:nvPr>
        </p:nvSpPr>
        <p:spPr/>
        <p:txBody>
          <a:bodyPr/>
          <a:lstStyle/>
          <a:p>
            <a:pPr>
              <a:defRPr/>
            </a:pPr>
            <a:fld id="{CA40A734-EF3B-425E-9970-80954DDB0807}" type="slidenum">
              <a:rPr lang="zh-CN" altLang="en-US" smtClean="0"/>
              <a:pPr>
                <a:defRPr/>
              </a:pPr>
              <a:t>77</a:t>
            </a:fld>
            <a:endParaRPr lang="zh-CN" altLang="en-US"/>
          </a:p>
        </p:txBody>
      </p:sp>
      <p:sp>
        <p:nvSpPr>
          <p:cNvPr id="8" name="TextBox 7">
            <a:extLst>
              <a:ext uri="{FF2B5EF4-FFF2-40B4-BE49-F238E27FC236}">
                <a16:creationId xmlns:a16="http://schemas.microsoft.com/office/drawing/2014/main" id="{3114A808-FDAB-004E-A147-EEE1C7C12FEA}"/>
              </a:ext>
            </a:extLst>
          </p:cNvPr>
          <p:cNvSpPr txBox="1"/>
          <p:nvPr/>
        </p:nvSpPr>
        <p:spPr>
          <a:xfrm>
            <a:off x="11563672" y="1954560"/>
            <a:ext cx="184731"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8D7DB46F-3769-3D44-B239-52713861A96B}"/>
              </a:ext>
            </a:extLst>
          </p:cNvPr>
          <p:cNvSpPr/>
          <p:nvPr/>
        </p:nvSpPr>
        <p:spPr>
          <a:xfrm rot="16200000">
            <a:off x="1048498" y="4692871"/>
            <a:ext cx="2286203" cy="553998"/>
          </a:xfrm>
          <a:prstGeom prst="rect">
            <a:avLst/>
          </a:prstGeom>
        </p:spPr>
        <p:txBody>
          <a:bodyPr wrap="none">
            <a:spAutoFit/>
          </a:bodyPr>
          <a:lstStyle/>
          <a:p>
            <a:r>
              <a:rPr lang="zh-CN" altLang="en-US" sz="3000" dirty="0">
                <a:latin typeface="+mj-ea"/>
                <a:ea typeface="+mj-ea"/>
                <a:cs typeface="Calibri" panose="020F0502020204030204" pitchFamily="34" charset="0"/>
              </a:rPr>
              <a:t>加速比（</a:t>
            </a:r>
            <a:r>
              <a:rPr lang="en-US" altLang="zh-CN" sz="3000" dirty="0">
                <a:latin typeface="+mj-ea"/>
                <a:ea typeface="+mj-ea"/>
                <a:cs typeface="Calibri" panose="020F0502020204030204" pitchFamily="34" charset="0"/>
              </a:rPr>
              <a:t>s</a:t>
            </a:r>
            <a:r>
              <a:rPr lang="zh-CN" altLang="en-US" sz="3000" dirty="0">
                <a:latin typeface="+mj-ea"/>
                <a:ea typeface="+mj-ea"/>
                <a:cs typeface="Calibri" panose="020F0502020204030204" pitchFamily="34" charset="0"/>
              </a:rPr>
              <a:t>）</a:t>
            </a:r>
            <a:endParaRPr lang="en-US" sz="3000" dirty="0">
              <a:latin typeface="+mj-ea"/>
              <a:ea typeface="+mj-ea"/>
            </a:endParaRPr>
          </a:p>
        </p:txBody>
      </p:sp>
      <p:graphicFrame>
        <p:nvGraphicFramePr>
          <p:cNvPr id="14" name="Chart 13">
            <a:extLst>
              <a:ext uri="{FF2B5EF4-FFF2-40B4-BE49-F238E27FC236}">
                <a16:creationId xmlns:a16="http://schemas.microsoft.com/office/drawing/2014/main" id="{19A815F3-0562-4E4B-8856-CF7E8E7EE65D}"/>
              </a:ext>
            </a:extLst>
          </p:cNvPr>
          <p:cNvGraphicFramePr>
            <a:graphicFrameLocks/>
          </p:cNvGraphicFramePr>
          <p:nvPr/>
        </p:nvGraphicFramePr>
        <p:xfrm>
          <a:off x="2706688" y="2684689"/>
          <a:ext cx="9145016" cy="5102519"/>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a:extLst>
              <a:ext uri="{FF2B5EF4-FFF2-40B4-BE49-F238E27FC236}">
                <a16:creationId xmlns:a16="http://schemas.microsoft.com/office/drawing/2014/main" id="{3246AC17-C3E9-8D49-B126-6651A39D914B}"/>
              </a:ext>
            </a:extLst>
          </p:cNvPr>
          <p:cNvSpPr/>
          <p:nvPr/>
        </p:nvSpPr>
        <p:spPr>
          <a:xfrm>
            <a:off x="6578543" y="7511775"/>
            <a:ext cx="1960793" cy="553998"/>
          </a:xfrm>
          <a:prstGeom prst="rect">
            <a:avLst/>
          </a:prstGeom>
        </p:spPr>
        <p:txBody>
          <a:bodyPr wrap="none">
            <a:spAutoFit/>
          </a:bodyPr>
          <a:lstStyle/>
          <a:p>
            <a:r>
              <a:rPr lang="zh-CN" altLang="en-US" sz="3000" dirty="0">
                <a:latin typeface="+mj-ea"/>
                <a:ea typeface="+mj-ea"/>
                <a:cs typeface="Calibri" panose="020F0502020204030204" pitchFamily="34" charset="0"/>
              </a:rPr>
              <a:t>核数（</a:t>
            </a:r>
            <a:r>
              <a:rPr lang="en-US" altLang="zh-CN" sz="3000" dirty="0">
                <a:latin typeface="+mj-ea"/>
                <a:ea typeface="+mj-ea"/>
                <a:cs typeface="Calibri" panose="020F0502020204030204" pitchFamily="34" charset="0"/>
              </a:rPr>
              <a:t>n</a:t>
            </a:r>
            <a:r>
              <a:rPr lang="zh-CN" altLang="en-US" sz="3000" dirty="0">
                <a:latin typeface="+mj-ea"/>
                <a:ea typeface="+mj-ea"/>
                <a:cs typeface="Calibri" panose="020F0502020204030204" pitchFamily="34" charset="0"/>
              </a:rPr>
              <a:t>）</a:t>
            </a:r>
            <a:endParaRPr lang="en-US" sz="3000" dirty="0">
              <a:latin typeface="+mj-ea"/>
              <a:ea typeface="+mj-ea"/>
            </a:endParaRPr>
          </a:p>
        </p:txBody>
      </p:sp>
      <p:pic>
        <p:nvPicPr>
          <p:cNvPr id="11" name="Picture 10">
            <a:extLst>
              <a:ext uri="{FF2B5EF4-FFF2-40B4-BE49-F238E27FC236}">
                <a16:creationId xmlns:a16="http://schemas.microsoft.com/office/drawing/2014/main" id="{C0BF9FF8-A60C-4748-B66C-D6C77B367284}"/>
              </a:ext>
            </a:extLst>
          </p:cNvPr>
          <p:cNvPicPr>
            <a:picLocks noChangeAspect="1"/>
          </p:cNvPicPr>
          <p:nvPr/>
        </p:nvPicPr>
        <p:blipFill>
          <a:blip r:embed="rId3"/>
          <a:stretch>
            <a:fillRect/>
          </a:stretch>
        </p:blipFill>
        <p:spPr>
          <a:xfrm>
            <a:off x="9691464" y="2530624"/>
            <a:ext cx="2908300" cy="1104900"/>
          </a:xfrm>
          <a:prstGeom prst="rect">
            <a:avLst/>
          </a:prstGeom>
        </p:spPr>
      </p:pic>
      <p:sp>
        <p:nvSpPr>
          <p:cNvPr id="12" name="Oval 11">
            <a:extLst>
              <a:ext uri="{FF2B5EF4-FFF2-40B4-BE49-F238E27FC236}">
                <a16:creationId xmlns:a16="http://schemas.microsoft.com/office/drawing/2014/main" id="{C15C020D-CA77-5D48-8D1F-256661237C55}"/>
              </a:ext>
            </a:extLst>
          </p:cNvPr>
          <p:cNvSpPr/>
          <p:nvPr/>
        </p:nvSpPr>
        <p:spPr>
          <a:xfrm>
            <a:off x="11851704" y="2899084"/>
            <a:ext cx="864096" cy="952464"/>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3684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B0A7-1334-554E-91B2-75B1E319D626}"/>
              </a:ext>
            </a:extLst>
          </p:cNvPr>
          <p:cNvSpPr>
            <a:spLocks noGrp="1"/>
          </p:cNvSpPr>
          <p:nvPr>
            <p:ph type="title"/>
          </p:nvPr>
        </p:nvSpPr>
        <p:spPr/>
        <p:txBody>
          <a:bodyPr>
            <a:normAutofit fontScale="90000"/>
          </a:bodyPr>
          <a:lstStyle/>
          <a:p>
            <a:r>
              <a:rPr lang="zh-CN" altLang="en-US" dirty="0"/>
              <a:t>优化举例：并行归约</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740DD5-174B-9945-A146-D1528DFD54FA}"/>
                  </a:ext>
                </a:extLst>
              </p:cNvPr>
              <p:cNvSpPr>
                <a:spLocks noGrp="1"/>
              </p:cNvSpPr>
              <p:nvPr>
                <p:ph idx="1"/>
              </p:nvPr>
            </p:nvSpPr>
            <p:spPr>
              <a:xfrm>
                <a:off x="731520" y="1234481"/>
                <a:ext cx="13167360" cy="6116918"/>
              </a:xfrm>
            </p:spPr>
            <p:txBody>
              <a:bodyPr/>
              <a:lstStyle/>
              <a:p>
                <a:r>
                  <a:rPr lang="en-US" altLang="zh-CN" dirty="0">
                    <a:latin typeface="Arial" panose="020B0604020202020204" pitchFamily="34" charset="0"/>
                    <a:ea typeface="+mj-ea"/>
                    <a:cs typeface="Arial" panose="020B0604020202020204" pitchFamily="34" charset="0"/>
                  </a:rPr>
                  <a:t>Brent’s</a:t>
                </a:r>
                <a:r>
                  <a:rPr lang="zh-CN" altLang="en-US" dirty="0">
                    <a:latin typeface="Arial" panose="020B0604020202020204" pitchFamily="34" charset="0"/>
                    <a:ea typeface="+mj-ea"/>
                    <a:cs typeface="Arial" panose="020B0604020202020204" pitchFamily="34" charset="0"/>
                  </a:rPr>
                  <a:t> </a:t>
                </a:r>
                <a:r>
                  <a:rPr lang="en-US" altLang="zh-CN" dirty="0">
                    <a:latin typeface="Arial" panose="020B0604020202020204" pitchFamily="34" charset="0"/>
                    <a:ea typeface="+mj-ea"/>
                    <a:cs typeface="Arial" panose="020B0604020202020204" pitchFamily="34" charset="0"/>
                  </a:rPr>
                  <a:t>theorem</a:t>
                </a:r>
              </a:p>
              <a:p>
                <a:pPr lvl="1"/>
                <a:r>
                  <a:rPr lang="zh-CN" altLang="en-US" dirty="0">
                    <a:latin typeface="Calibri" panose="020F0502020204030204" pitchFamily="34" charset="0"/>
                    <a:ea typeface="+mj-ea"/>
                    <a:cs typeface="Calibri" panose="020F0502020204030204" pitchFamily="34" charset="0"/>
                  </a:rPr>
                  <a:t>并行效率还受限于每步能并行的工作量</a:t>
                </a:r>
                <a:endParaRPr lang="en-US" altLang="zh-CN" dirty="0">
                  <a:latin typeface="Calibri" panose="020F0502020204030204" pitchFamily="34" charset="0"/>
                  <a:ea typeface="+mj-ea"/>
                  <a:cs typeface="Calibri" panose="020F0502020204030204" pitchFamily="34" charset="0"/>
                </a:endParaRPr>
              </a:p>
              <a:p>
                <a:pPr lvl="2"/>
                <a:r>
                  <a:rPr lang="zh-CN" altLang="en-US" dirty="0">
                    <a:latin typeface="Calibri" panose="020F0502020204030204" pitchFamily="34" charset="0"/>
                    <a:ea typeface="+mj-ea"/>
                    <a:cs typeface="Calibri" panose="020F0502020204030204" pitchFamily="34" charset="0"/>
                  </a:rPr>
                  <a:t>如并行归约，总运算量为</a:t>
                </a:r>
                <a14:m>
                  <m:oMath xmlns:m="http://schemas.openxmlformats.org/officeDocument/2006/math">
                    <m:r>
                      <a:rPr lang="en-US" altLang="zh-CN" b="0" i="1" smtClean="0">
                        <a:latin typeface="Cambria Math" panose="02040503050406030204" pitchFamily="18" charset="0"/>
                        <a:ea typeface="+mj-ea"/>
                        <a:cs typeface="Calibri" panose="020F0502020204030204" pitchFamily="34" charset="0"/>
                      </a:rPr>
                      <m:t>𝑊</m:t>
                    </m:r>
                    <m:r>
                      <a:rPr lang="en-US" altLang="zh-CN" b="0" i="1" smtClean="0">
                        <a:latin typeface="Cambria Math" panose="02040503050406030204" pitchFamily="18" charset="0"/>
                        <a:ea typeface="+mj-ea"/>
                        <a:cs typeface="Calibri" panose="020F0502020204030204" pitchFamily="34" charset="0"/>
                      </a:rPr>
                      <m:t>(</m:t>
                    </m:r>
                    <m:r>
                      <a:rPr lang="en-US" altLang="zh-CN" b="0" i="1" smtClean="0">
                        <a:latin typeface="Cambria Math" panose="02040503050406030204" pitchFamily="18" charset="0"/>
                        <a:ea typeface="+mj-ea"/>
                        <a:cs typeface="Calibri" panose="020F0502020204030204" pitchFamily="34" charset="0"/>
                      </a:rPr>
                      <m:t>𝑛</m:t>
                    </m:r>
                    <m:r>
                      <a:rPr lang="en-US" altLang="zh-CN" b="0" i="1" smtClean="0">
                        <a:latin typeface="Cambria Math" panose="02040503050406030204" pitchFamily="18" charset="0"/>
                        <a:ea typeface="+mj-ea"/>
                        <a:cs typeface="Calibri" panose="020F0502020204030204" pitchFamily="34" charset="0"/>
                      </a:rPr>
                      <m:t>)</m:t>
                    </m:r>
                  </m:oMath>
                </a14:m>
                <a:r>
                  <a:rPr lang="zh-CN" altLang="en-US" dirty="0">
                    <a:latin typeface="Calibri" panose="020F0502020204030204" pitchFamily="34" charset="0"/>
                    <a:ea typeface="+mj-ea"/>
                    <a:cs typeface="Calibri" panose="020F0502020204030204" pitchFamily="34" charset="0"/>
                  </a:rPr>
                  <a:t>，理论运行时间为</a:t>
                </a:r>
                <a14:m>
                  <m:oMath xmlns:m="http://schemas.openxmlformats.org/officeDocument/2006/math">
                    <m:r>
                      <a:rPr lang="en-US" altLang="zh-CN" b="0" i="1" smtClean="0">
                        <a:latin typeface="Cambria Math" panose="02040503050406030204" pitchFamily="18" charset="0"/>
                        <a:ea typeface="+mj-ea"/>
                        <a:cs typeface="Calibri" panose="020F0502020204030204" pitchFamily="34" charset="0"/>
                      </a:rPr>
                      <m:t>𝑂</m:t>
                    </m:r>
                    <m:r>
                      <a:rPr lang="en-US" altLang="zh-CN" b="0" i="1" smtClean="0">
                        <a:latin typeface="Cambria Math" panose="02040503050406030204" pitchFamily="18" charset="0"/>
                        <a:ea typeface="+mj-ea"/>
                        <a:cs typeface="Calibri" panose="020F0502020204030204" pitchFamily="34" charset="0"/>
                      </a:rPr>
                      <m:t>(</m:t>
                    </m:r>
                    <m:func>
                      <m:funcPr>
                        <m:ctrlPr>
                          <a:rPr lang="zh-CN" altLang="en-US" b="0" i="1" smtClean="0">
                            <a:latin typeface="Cambria Math" panose="02040503050406030204" pitchFamily="18" charset="0"/>
                            <a:ea typeface="+mj-ea"/>
                            <a:cs typeface="Calibri" panose="020F0502020204030204" pitchFamily="34" charset="0"/>
                          </a:rPr>
                        </m:ctrlPr>
                      </m:funcPr>
                      <m:fName>
                        <m:r>
                          <m:rPr>
                            <m:sty m:val="p"/>
                          </m:rPr>
                          <a:rPr lang="en-US" altLang="zh-CN" b="0" i="0" smtClean="0">
                            <a:latin typeface="Cambria Math" panose="02040503050406030204" pitchFamily="18" charset="0"/>
                            <a:ea typeface="+mj-ea"/>
                            <a:cs typeface="Calibri" panose="020F0502020204030204" pitchFamily="34" charset="0"/>
                          </a:rPr>
                          <m:t>log</m:t>
                        </m:r>
                      </m:fName>
                      <m:e>
                        <m:r>
                          <a:rPr lang="en-US" altLang="zh-CN" b="0" i="1" smtClean="0">
                            <a:latin typeface="Cambria Math" panose="02040503050406030204" pitchFamily="18" charset="0"/>
                            <a:ea typeface="+mj-ea"/>
                            <a:cs typeface="Calibri" panose="020F0502020204030204" pitchFamily="34" charset="0"/>
                          </a:rPr>
                          <m:t>𝑛</m:t>
                        </m:r>
                      </m:e>
                    </m:func>
                    <m:r>
                      <a:rPr lang="en-US" altLang="zh-CN" b="0" i="1" smtClean="0">
                        <a:latin typeface="Cambria Math" panose="02040503050406030204" pitchFamily="18" charset="0"/>
                        <a:ea typeface="+mj-ea"/>
                        <a:cs typeface="Calibri" panose="020F0502020204030204" pitchFamily="34" charset="0"/>
                      </a:rPr>
                      <m:t>)</m:t>
                    </m:r>
                  </m:oMath>
                </a14:m>
                <a:endParaRPr lang="en-US" altLang="zh-CN" dirty="0">
                  <a:latin typeface="Menlo" panose="020B0609030804020204" pitchFamily="49" charset="0"/>
                  <a:ea typeface="Menlo" panose="020B0609030804020204" pitchFamily="49" charset="0"/>
                  <a:cs typeface="Menlo" panose="020B0609030804020204" pitchFamily="49" charset="0"/>
                </a:endParaRPr>
              </a:p>
              <a:p>
                <a:pPr lvl="3"/>
                <a:r>
                  <a:rPr lang="zh-CN" altLang="en-US" dirty="0">
                    <a:latin typeface="Calibri" panose="020F0502020204030204" pitchFamily="34" charset="0"/>
                    <a:ea typeface="+mj-ea"/>
                    <a:cs typeface="Calibri" panose="020F0502020204030204" pitchFamily="34" charset="0"/>
                  </a:rPr>
                  <a:t>但在最后几步时能同时工作的线程数则远无法达到</a:t>
                </a:r>
                <a14:m>
                  <m:oMath xmlns:m="http://schemas.openxmlformats.org/officeDocument/2006/math">
                    <m:r>
                      <a:rPr lang="en-US" altLang="zh-CN" b="0" i="1" smtClean="0">
                        <a:latin typeface="Cambria Math" panose="02040503050406030204" pitchFamily="18" charset="0"/>
                        <a:ea typeface="+mj-ea"/>
                        <a:cs typeface="Calibri" panose="020F0502020204030204" pitchFamily="34" charset="0"/>
                      </a:rPr>
                      <m:t>𝑝</m:t>
                    </m:r>
                  </m:oMath>
                </a14:m>
                <a:r>
                  <a:rPr lang="zh-CN" altLang="en-US" dirty="0">
                    <a:latin typeface="Calibri" panose="020F0502020204030204" pitchFamily="34" charset="0"/>
                    <a:ea typeface="+mj-ea"/>
                    <a:cs typeface="Calibri" panose="020F0502020204030204" pitchFamily="34" charset="0"/>
                  </a:rPr>
                  <a:t>（处理器数目）</a:t>
                </a:r>
                <a:endParaRPr lang="en-US" altLang="zh-CN" dirty="0">
                  <a:latin typeface="Calibri" panose="020F0502020204030204" pitchFamily="34" charset="0"/>
                  <a:ea typeface="+mj-ea"/>
                  <a:cs typeface="Calibri" panose="020F0502020204030204" pitchFamily="34" charset="0"/>
                </a:endParaRPr>
              </a:p>
              <a:p>
                <a:pPr lvl="1"/>
                <a14:m>
                  <m:oMath xmlns:m="http://schemas.openxmlformats.org/officeDocument/2006/math">
                    <m:r>
                      <a:rPr lang="en-US" altLang="zh-CN" b="0" i="1" smtClean="0">
                        <a:latin typeface="Cambria Math" panose="02040503050406030204" pitchFamily="18" charset="0"/>
                        <a:ea typeface="+mj-ea"/>
                        <a:cs typeface="Calibri" panose="020F0502020204030204" pitchFamily="34" charset="0"/>
                      </a:rPr>
                      <m:t>𝑊</m:t>
                    </m:r>
                    <m:r>
                      <a:rPr lang="en-US" altLang="zh-CN" b="0" i="1" smtClean="0">
                        <a:latin typeface="Cambria Math" panose="02040503050406030204" pitchFamily="18" charset="0"/>
                        <a:ea typeface="+mj-ea"/>
                        <a:cs typeface="Calibri" panose="020F0502020204030204" pitchFamily="34" charset="0"/>
                      </a:rPr>
                      <m:t>(</m:t>
                    </m:r>
                    <m:r>
                      <a:rPr lang="en-US" altLang="zh-CN" b="0" i="1" smtClean="0">
                        <a:latin typeface="Cambria Math" panose="02040503050406030204" pitchFamily="18" charset="0"/>
                        <a:ea typeface="+mj-ea"/>
                        <a:cs typeface="Calibri" panose="020F0502020204030204" pitchFamily="34" charset="0"/>
                      </a:rPr>
                      <m:t>𝑛</m:t>
                    </m:r>
                    <m:r>
                      <a:rPr lang="en-US" altLang="zh-CN" b="0" i="1" smtClean="0">
                        <a:latin typeface="Cambria Math" panose="02040503050406030204" pitchFamily="18" charset="0"/>
                        <a:ea typeface="+mj-ea"/>
                        <a:cs typeface="Calibri" panose="020F0502020204030204" pitchFamily="34" charset="0"/>
                      </a:rPr>
                      <m:t>)</m:t>
                    </m:r>
                  </m:oMath>
                </a14:m>
                <a:r>
                  <a:rPr lang="zh-CN" altLang="en-US" dirty="0">
                    <a:latin typeface="Calibri" panose="020F0502020204030204" pitchFamily="34" charset="0"/>
                    <a:ea typeface="+mj-ea"/>
                    <a:cs typeface="Calibri" panose="020F0502020204030204" pitchFamily="34" charset="0"/>
                  </a:rPr>
                  <a:t>为并行算法</a:t>
                </a:r>
                <a:r>
                  <a:rPr lang="en-US" altLang="zh-CN" dirty="0">
                    <a:latin typeface="Calibri" panose="020F0502020204030204" pitchFamily="34" charset="0"/>
                    <a:ea typeface="+mj-ea"/>
                    <a:cs typeface="Calibri" panose="020F0502020204030204" pitchFamily="34" charset="0"/>
                  </a:rPr>
                  <a:t>A</a:t>
                </a:r>
                <a:r>
                  <a:rPr lang="zh-CN" altLang="en-US" dirty="0">
                    <a:latin typeface="Calibri" panose="020F0502020204030204" pitchFamily="34" charset="0"/>
                    <a:ea typeface="+mj-ea"/>
                    <a:cs typeface="Calibri" panose="020F0502020204030204" pitchFamily="34" charset="0"/>
                  </a:rPr>
                  <a:t>在运行时间</a:t>
                </a:r>
                <a14:m>
                  <m:oMath xmlns:m="http://schemas.openxmlformats.org/officeDocument/2006/math">
                    <m:r>
                      <a:rPr lang="en-US" altLang="zh-CN" b="0" i="1" smtClean="0">
                        <a:latin typeface="Cambria Math" panose="02040503050406030204" pitchFamily="18" charset="0"/>
                        <a:ea typeface="+mj-ea"/>
                        <a:cs typeface="Calibri" panose="020F0502020204030204" pitchFamily="34" charset="0"/>
                      </a:rPr>
                      <m:t>𝑇</m:t>
                    </m:r>
                    <m:r>
                      <a:rPr lang="en-US" altLang="zh-CN" b="0" i="1" smtClean="0">
                        <a:latin typeface="Cambria Math" panose="02040503050406030204" pitchFamily="18" charset="0"/>
                        <a:ea typeface="+mj-ea"/>
                        <a:cs typeface="Calibri" panose="020F0502020204030204" pitchFamily="34" charset="0"/>
                      </a:rPr>
                      <m:t>(</m:t>
                    </m:r>
                    <m:r>
                      <a:rPr lang="en-US" altLang="zh-CN" b="0" i="1" smtClean="0">
                        <a:latin typeface="Cambria Math" panose="02040503050406030204" pitchFamily="18" charset="0"/>
                        <a:ea typeface="+mj-ea"/>
                        <a:cs typeface="Calibri" panose="020F0502020204030204" pitchFamily="34" charset="0"/>
                      </a:rPr>
                      <m:t>𝑛</m:t>
                    </m:r>
                    <m:r>
                      <a:rPr lang="en-US" altLang="zh-CN" b="0" i="1" smtClean="0">
                        <a:latin typeface="Cambria Math" panose="02040503050406030204" pitchFamily="18" charset="0"/>
                        <a:ea typeface="+mj-ea"/>
                        <a:cs typeface="Calibri" panose="020F0502020204030204" pitchFamily="34" charset="0"/>
                      </a:rPr>
                      <m:t>)</m:t>
                    </m:r>
                  </m:oMath>
                </a14:m>
                <a:r>
                  <a:rPr lang="zh-CN" altLang="en-US" dirty="0">
                    <a:latin typeface="Calibri" panose="020F0502020204030204" pitchFamily="34" charset="0"/>
                    <a:ea typeface="+mj-ea"/>
                    <a:cs typeface="Calibri" panose="020F0502020204030204" pitchFamily="34" charset="0"/>
                  </a:rPr>
                  <a:t>内执行的运算总量，则使用</a:t>
                </a:r>
                <a:r>
                  <a:rPr lang="en-US" altLang="zh-CN" dirty="0">
                    <a:latin typeface="Calibri" panose="020F0502020204030204" pitchFamily="34" charset="0"/>
                    <a:ea typeface="+mj-ea"/>
                    <a:cs typeface="Calibri" panose="020F0502020204030204" pitchFamily="34" charset="0"/>
                  </a:rPr>
                  <a:t>p</a:t>
                </a:r>
                <a:r>
                  <a:rPr lang="zh-CN" altLang="en-US" dirty="0">
                    <a:latin typeface="Calibri" panose="020F0502020204030204" pitchFamily="34" charset="0"/>
                    <a:ea typeface="+mj-ea"/>
                    <a:cs typeface="Calibri" panose="020F0502020204030204" pitchFamily="34" charset="0"/>
                  </a:rPr>
                  <a:t>台处理器（线程）时，实际完成时间为</a:t>
                </a:r>
                <a14:m>
                  <m:oMath xmlns:m="http://schemas.openxmlformats.org/officeDocument/2006/math">
                    <m:r>
                      <a:rPr lang="en-US" altLang="zh-CN" b="0" i="1" smtClean="0">
                        <a:latin typeface="Cambria Math" panose="02040503050406030204" pitchFamily="18" charset="0"/>
                        <a:ea typeface="+mj-ea"/>
                        <a:cs typeface="Calibri" panose="020F0502020204030204" pitchFamily="34" charset="0"/>
                      </a:rPr>
                      <m:t>𝑡</m:t>
                    </m:r>
                    <m:d>
                      <m:dPr>
                        <m:ctrlPr>
                          <a:rPr lang="en-US" altLang="zh-CN" b="0" i="1" smtClean="0">
                            <a:latin typeface="Cambria Math" panose="02040503050406030204" pitchFamily="18" charset="0"/>
                            <a:ea typeface="+mj-ea"/>
                            <a:cs typeface="Calibri" panose="020F0502020204030204" pitchFamily="34" charset="0"/>
                          </a:rPr>
                        </m:ctrlPr>
                      </m:dPr>
                      <m:e>
                        <m:r>
                          <a:rPr lang="en-US" altLang="zh-CN" b="0" i="1" smtClean="0">
                            <a:latin typeface="Cambria Math" panose="02040503050406030204" pitchFamily="18" charset="0"/>
                            <a:ea typeface="+mj-ea"/>
                            <a:cs typeface="Calibri" panose="020F0502020204030204" pitchFamily="34" charset="0"/>
                          </a:rPr>
                          <m:t>𝑛</m:t>
                        </m:r>
                      </m:e>
                    </m:d>
                    <m:r>
                      <a:rPr lang="en-US" altLang="zh-CN" b="0" i="1" smtClean="0">
                        <a:latin typeface="Cambria Math" panose="02040503050406030204" pitchFamily="18" charset="0"/>
                        <a:ea typeface="+mj-ea"/>
                        <a:cs typeface="Calibri" panose="020F0502020204030204" pitchFamily="34" charset="0"/>
                      </a:rPr>
                      <m:t>=</m:t>
                    </m:r>
                    <m:r>
                      <a:rPr lang="en-US" altLang="zh-CN" b="0" i="1" smtClean="0">
                        <a:latin typeface="Cambria Math" panose="02040503050406030204" pitchFamily="18" charset="0"/>
                        <a:ea typeface="+mj-ea"/>
                        <a:cs typeface="Calibri" panose="020F0502020204030204" pitchFamily="34" charset="0"/>
                      </a:rPr>
                      <m:t>𝑂</m:t>
                    </m:r>
                    <m:r>
                      <a:rPr lang="en-US" altLang="zh-CN" b="0" i="1" smtClean="0">
                        <a:latin typeface="Cambria Math" panose="02040503050406030204" pitchFamily="18" charset="0"/>
                        <a:ea typeface="+mj-ea"/>
                        <a:cs typeface="Calibri" panose="020F0502020204030204" pitchFamily="34" charset="0"/>
                      </a:rPr>
                      <m:t>(</m:t>
                    </m:r>
                    <m:f>
                      <m:fPr>
                        <m:ctrlPr>
                          <a:rPr lang="en-US" altLang="zh-CN" b="0" i="1" smtClean="0">
                            <a:latin typeface="Cambria Math" panose="02040503050406030204" pitchFamily="18" charset="0"/>
                            <a:ea typeface="+mj-ea"/>
                            <a:cs typeface="Calibri" panose="020F0502020204030204" pitchFamily="34" charset="0"/>
                          </a:rPr>
                        </m:ctrlPr>
                      </m:fPr>
                      <m:num>
                        <m:r>
                          <a:rPr lang="en-US" altLang="zh-CN" b="0" i="1" smtClean="0">
                            <a:latin typeface="Cambria Math" panose="02040503050406030204" pitchFamily="18" charset="0"/>
                            <a:ea typeface="+mj-ea"/>
                            <a:cs typeface="Calibri" panose="020F0502020204030204" pitchFamily="34" charset="0"/>
                          </a:rPr>
                          <m:t>𝑊</m:t>
                        </m:r>
                        <m:d>
                          <m:dPr>
                            <m:ctrlPr>
                              <a:rPr lang="en-US" altLang="zh-CN" b="0" i="1" smtClean="0">
                                <a:latin typeface="Cambria Math" panose="02040503050406030204" pitchFamily="18" charset="0"/>
                                <a:ea typeface="+mj-ea"/>
                                <a:cs typeface="Calibri" panose="020F0502020204030204" pitchFamily="34" charset="0"/>
                              </a:rPr>
                            </m:ctrlPr>
                          </m:dPr>
                          <m:e>
                            <m:r>
                              <a:rPr lang="en-US" altLang="zh-CN" b="0" i="1" smtClean="0">
                                <a:latin typeface="Cambria Math" panose="02040503050406030204" pitchFamily="18" charset="0"/>
                                <a:ea typeface="+mj-ea"/>
                                <a:cs typeface="Calibri" panose="020F0502020204030204" pitchFamily="34" charset="0"/>
                              </a:rPr>
                              <m:t>𝑛</m:t>
                            </m:r>
                          </m:e>
                        </m:d>
                      </m:num>
                      <m:den>
                        <m:r>
                          <a:rPr lang="en-US" altLang="zh-CN" b="0" i="1" smtClean="0">
                            <a:latin typeface="Cambria Math" panose="02040503050406030204" pitchFamily="18" charset="0"/>
                            <a:ea typeface="+mj-ea"/>
                            <a:cs typeface="Calibri" panose="020F0502020204030204" pitchFamily="34" charset="0"/>
                          </a:rPr>
                          <m:t>𝑝</m:t>
                        </m:r>
                      </m:den>
                    </m:f>
                    <m:r>
                      <a:rPr lang="en-US" altLang="zh-CN" b="0" i="1" smtClean="0">
                        <a:latin typeface="Cambria Math" panose="02040503050406030204" pitchFamily="18" charset="0"/>
                        <a:ea typeface="+mj-ea"/>
                        <a:cs typeface="Calibri" panose="020F0502020204030204" pitchFamily="34" charset="0"/>
                      </a:rPr>
                      <m:t>+</m:t>
                    </m:r>
                    <m:r>
                      <a:rPr lang="en-US" altLang="zh-CN" b="0" i="1" smtClean="0">
                        <a:latin typeface="Cambria Math" panose="02040503050406030204" pitchFamily="18" charset="0"/>
                        <a:ea typeface="+mj-ea"/>
                        <a:cs typeface="Calibri" panose="020F0502020204030204" pitchFamily="34" charset="0"/>
                      </a:rPr>
                      <m:t>𝑇</m:t>
                    </m:r>
                    <m:d>
                      <m:dPr>
                        <m:ctrlPr>
                          <a:rPr lang="en-US" altLang="zh-CN" b="0" i="1" smtClean="0">
                            <a:latin typeface="Cambria Math" panose="02040503050406030204" pitchFamily="18" charset="0"/>
                            <a:ea typeface="+mj-ea"/>
                            <a:cs typeface="Calibri" panose="020F0502020204030204" pitchFamily="34" charset="0"/>
                          </a:rPr>
                        </m:ctrlPr>
                      </m:dPr>
                      <m:e>
                        <m:r>
                          <a:rPr lang="en-US" altLang="zh-CN" b="0" i="1" smtClean="0">
                            <a:latin typeface="Cambria Math" panose="02040503050406030204" pitchFamily="18" charset="0"/>
                            <a:ea typeface="+mj-ea"/>
                            <a:cs typeface="Calibri" panose="020F0502020204030204" pitchFamily="34" charset="0"/>
                          </a:rPr>
                          <m:t>𝑛</m:t>
                        </m:r>
                      </m:e>
                    </m:d>
                    <m:r>
                      <a:rPr lang="en-US" altLang="zh-CN" b="0" i="1" smtClean="0">
                        <a:latin typeface="Cambria Math" panose="02040503050406030204" pitchFamily="18" charset="0"/>
                        <a:ea typeface="+mj-ea"/>
                        <a:cs typeface="Calibri" panose="020F0502020204030204" pitchFamily="34" charset="0"/>
                      </a:rPr>
                      <m:t>)</m:t>
                    </m:r>
                  </m:oMath>
                </a14:m>
                <a:endParaRPr lang="en-US" altLang="zh-CN" dirty="0">
                  <a:latin typeface="Calibri" panose="020F0502020204030204" pitchFamily="34" charset="0"/>
                  <a:ea typeface="+mj-ea"/>
                  <a:cs typeface="Calibri" panose="020F0502020204030204" pitchFamily="34" charset="0"/>
                </a:endParaRPr>
              </a:p>
              <a:p>
                <a:pPr lvl="2"/>
                <a14:m>
                  <m:oMath xmlns:m="http://schemas.openxmlformats.org/officeDocument/2006/math">
                    <m:sSub>
                      <m:sSubPr>
                        <m:ctrlPr>
                          <a:rPr lang="en-US" sz="3200" i="1">
                            <a:latin typeface="Cambria Math" panose="02040503050406030204" pitchFamily="18" charset="0"/>
                          </a:rPr>
                        </m:ctrlPr>
                      </m:sSubPr>
                      <m:e>
                        <m:r>
                          <a:rPr lang="en-US" altLang="zh-CN" sz="3200" i="1">
                            <a:latin typeface="Cambria Math" panose="02040503050406030204" pitchFamily="18" charset="0"/>
                          </a:rPr>
                          <m:t>𝑊</m:t>
                        </m:r>
                      </m:e>
                      <m:sub>
                        <m:r>
                          <a:rPr lang="en-US" altLang="zh-CN" sz="3200" i="1">
                            <a:latin typeface="Cambria Math" panose="02040503050406030204" pitchFamily="18" charset="0"/>
                          </a:rPr>
                          <m:t>𝑖</m:t>
                        </m:r>
                      </m:sub>
                    </m:sSub>
                  </m:oMath>
                </a14:m>
                <a:r>
                  <a:rPr lang="zh-CN" altLang="en-US" dirty="0">
                    <a:latin typeface="Calibri" panose="020F0502020204030204" pitchFamily="34" charset="0"/>
                    <a:ea typeface="+mj-ea"/>
                    <a:cs typeface="Calibri" panose="020F0502020204030204" pitchFamily="34" charset="0"/>
                  </a:rPr>
                  <a:t>为在第</a:t>
                </a:r>
                <a14:m>
                  <m:oMath xmlns:m="http://schemas.openxmlformats.org/officeDocument/2006/math">
                    <m:r>
                      <a:rPr lang="en-US" altLang="zh-CN" b="0" i="1" smtClean="0">
                        <a:latin typeface="Cambria Math" panose="02040503050406030204" pitchFamily="18" charset="0"/>
                        <a:ea typeface="+mj-ea"/>
                        <a:cs typeface="Calibri" panose="020F0502020204030204" pitchFamily="34" charset="0"/>
                      </a:rPr>
                      <m:t>𝑖</m:t>
                    </m:r>
                  </m:oMath>
                </a14:m>
                <a:r>
                  <a:rPr lang="zh-CN" altLang="en-US" dirty="0">
                    <a:latin typeface="Calibri" panose="020F0502020204030204" pitchFamily="34" charset="0"/>
                    <a:ea typeface="+mj-ea"/>
                    <a:cs typeface="Calibri" panose="020F0502020204030204" pitchFamily="34" charset="0"/>
                  </a:rPr>
                  <a:t>时刻完成的工作量</a:t>
                </a:r>
                <a:endParaRPr lang="en-US" altLang="zh-CN" dirty="0">
                  <a:latin typeface="Calibri" panose="020F0502020204030204" pitchFamily="34" charset="0"/>
                  <a:ea typeface="+mj-ea"/>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4B740DD5-174B-9945-A146-D1528DFD54FA}"/>
                  </a:ext>
                </a:extLst>
              </p:cNvPr>
              <p:cNvSpPr>
                <a:spLocks noGrp="1" noRot="1" noChangeAspect="1" noMove="1" noResize="1" noEditPoints="1" noAdjustHandles="1" noChangeArrowheads="1" noChangeShapeType="1" noTextEdit="1"/>
              </p:cNvSpPr>
              <p:nvPr>
                <p:ph idx="1"/>
              </p:nvPr>
            </p:nvSpPr>
            <p:spPr>
              <a:xfrm>
                <a:off x="731520" y="1234481"/>
                <a:ext cx="13167360" cy="6116918"/>
              </a:xfrm>
              <a:blipFill>
                <a:blip r:embed="rId2"/>
                <a:stretch>
                  <a:fillRect t="-16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BF9D1C-2B6F-894A-92A8-BFD9B2D54DB8}"/>
              </a:ext>
            </a:extLst>
          </p:cNvPr>
          <p:cNvSpPr>
            <a:spLocks noGrp="1"/>
          </p:cNvSpPr>
          <p:nvPr>
            <p:ph type="sldNum" sz="quarter" idx="12"/>
          </p:nvPr>
        </p:nvSpPr>
        <p:spPr/>
        <p:txBody>
          <a:bodyPr/>
          <a:lstStyle/>
          <a:p>
            <a:pPr>
              <a:defRPr/>
            </a:pPr>
            <a:fld id="{CA40A734-EF3B-425E-9970-80954DDB0807}" type="slidenum">
              <a:rPr lang="zh-CN" altLang="en-US" smtClean="0"/>
              <a:pPr>
                <a:defRPr/>
              </a:pPr>
              <a:t>78</a:t>
            </a:fld>
            <a:endParaRPr lang="zh-CN" altLang="en-US"/>
          </a:p>
        </p:txBody>
      </p:sp>
      <p:sp>
        <p:nvSpPr>
          <p:cNvPr id="8" name="TextBox 7">
            <a:extLst>
              <a:ext uri="{FF2B5EF4-FFF2-40B4-BE49-F238E27FC236}">
                <a16:creationId xmlns:a16="http://schemas.microsoft.com/office/drawing/2014/main" id="{3114A808-FDAB-004E-A147-EEE1C7C12FEA}"/>
              </a:ext>
            </a:extLst>
          </p:cNvPr>
          <p:cNvSpPr txBox="1"/>
          <p:nvPr/>
        </p:nvSpPr>
        <p:spPr>
          <a:xfrm>
            <a:off x="11563672" y="195456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106DF2-E431-7E44-9B5D-ACF3DCC936F4}"/>
                  </a:ext>
                </a:extLst>
              </p:cNvPr>
              <p:cNvSpPr txBox="1"/>
              <p:nvPr/>
            </p:nvSpPr>
            <p:spPr>
              <a:xfrm>
                <a:off x="2150840" y="5620639"/>
                <a:ext cx="10519483" cy="123046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𝑡</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rPr>
                        <m:t>=</m:t>
                      </m:r>
                      <m:nary>
                        <m:naryPr>
                          <m:chr m:val="∑"/>
                          <m:ctrlPr>
                            <a:rPr lang="en-US" altLang="zh-CN" sz="2800" i="1" smtClean="0">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𝑇</m:t>
                          </m:r>
                          <m:r>
                            <a:rPr lang="en-US" altLang="zh-CN" sz="2800" i="1">
                              <a:latin typeface="Cambria Math" panose="02040503050406030204" pitchFamily="18" charset="0"/>
                            </a:rPr>
                            <m:t>(</m:t>
                          </m:r>
                          <m:r>
                            <a:rPr lang="en-US" altLang="zh-CN" sz="2800" i="1">
                              <a:latin typeface="Cambria Math" panose="02040503050406030204" pitchFamily="18" charset="0"/>
                            </a:rPr>
                            <m:t>𝑛</m:t>
                          </m:r>
                          <m:r>
                            <a:rPr lang="en-US" altLang="zh-CN" sz="2800" i="1">
                              <a:latin typeface="Cambria Math" panose="02040503050406030204" pitchFamily="18" charset="0"/>
                            </a:rPr>
                            <m:t>)</m:t>
                          </m:r>
                        </m:sup>
                        <m:e>
                          <m:d>
                            <m:dPr>
                              <m:begChr m:val="⌈"/>
                              <m:endChr m:val="⌉"/>
                              <m:ctrlPr>
                                <a:rPr lang="en-US" sz="2800" i="1" dirty="0">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altLang="zh-CN" sz="2800" i="1">
                                          <a:latin typeface="Cambria Math" panose="02040503050406030204" pitchFamily="18" charset="0"/>
                                        </a:rPr>
                                        <m:t>𝑊</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𝑝</m:t>
                                  </m:r>
                                </m:den>
                              </m:f>
                            </m:e>
                          </m:d>
                        </m:e>
                      </m:nary>
                      <m:r>
                        <a:rPr lang="en-US" altLang="zh-CN" sz="2800" i="1" dirty="0">
                          <a:latin typeface="Cambria Math" panose="02040503050406030204" pitchFamily="18" charset="0"/>
                          <a:ea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sup>
                        <m:e>
                          <m:d>
                            <m:dPr>
                              <m:ctrlPr>
                                <a:rPr lang="en-US" altLang="zh-CN" sz="2800" b="0" i="1" smtClean="0">
                                  <a:latin typeface="Cambria Math" panose="02040503050406030204" pitchFamily="18" charset="0"/>
                                </a:rPr>
                              </m:ctrlPr>
                            </m:dPr>
                            <m:e>
                              <m:d>
                                <m:dPr>
                                  <m:begChr m:val="⌊"/>
                                  <m:endChr m:val="⌋"/>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altLang="zh-CN" sz="2800" i="1">
                                              <a:latin typeface="Cambria Math" panose="02040503050406030204" pitchFamily="18" charset="0"/>
                                            </a:rPr>
                                            <m:t>𝑊</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𝑝</m:t>
                                      </m:r>
                                    </m:den>
                                  </m:f>
                                </m:e>
                              </m:d>
                              <m:r>
                                <a:rPr lang="en-US" altLang="zh-CN" sz="2800" b="0" i="1" smtClean="0">
                                  <a:latin typeface="Cambria Math" panose="02040503050406030204" pitchFamily="18" charset="0"/>
                                </a:rPr>
                                <m:t>+1</m:t>
                              </m:r>
                            </m:e>
                          </m:d>
                          <m:r>
                            <m:rPr>
                              <m:nor/>
                            </m:rPr>
                            <a:rPr lang="en-US" sz="2800" dirty="0"/>
                            <m:t> </m:t>
                          </m:r>
                        </m:e>
                      </m:nary>
                      <m:r>
                        <a:rPr lang="en-US" altLang="zh-CN" sz="2800" i="1" dirty="0">
                          <a:latin typeface="Cambria Math" panose="02040503050406030204" pitchFamily="18" charset="0"/>
                          <a:ea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𝑇</m:t>
                          </m:r>
                          <m:r>
                            <a:rPr lang="en-US" altLang="zh-CN" sz="2800" i="1">
                              <a:latin typeface="Cambria Math" panose="02040503050406030204" pitchFamily="18" charset="0"/>
                            </a:rPr>
                            <m:t>(</m:t>
                          </m:r>
                          <m:r>
                            <a:rPr lang="en-US" altLang="zh-CN" sz="2800" i="1">
                              <a:latin typeface="Cambria Math" panose="02040503050406030204" pitchFamily="18" charset="0"/>
                            </a:rPr>
                            <m:t>𝑛</m:t>
                          </m:r>
                          <m:r>
                            <a:rPr lang="en-US" altLang="zh-CN" sz="2800" i="1">
                              <a:latin typeface="Cambria Math" panose="02040503050406030204" pitchFamily="18" charset="0"/>
                            </a:rPr>
                            <m:t>)</m:t>
                          </m:r>
                        </m:sup>
                        <m:e>
                          <m:d>
                            <m:dPr>
                              <m:ctrlPr>
                                <a:rPr lang="en-US" altLang="zh-CN"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altLang="zh-CN" sz="2800" i="1">
                                          <a:latin typeface="Cambria Math" panose="02040503050406030204" pitchFamily="18" charset="0"/>
                                        </a:rPr>
                                        <m:t>𝑊</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𝑝</m:t>
                                  </m:r>
                                </m:den>
                              </m:f>
                              <m:r>
                                <a:rPr lang="en-US" altLang="zh-CN" sz="2800" i="1">
                                  <a:latin typeface="Cambria Math" panose="02040503050406030204" pitchFamily="18" charset="0"/>
                                </a:rPr>
                                <m:t>+1</m:t>
                              </m:r>
                            </m:e>
                          </m:d>
                          <m:r>
                            <m:rPr>
                              <m:nor/>
                            </m:rPr>
                            <a:rPr lang="en-US" sz="2800" dirty="0"/>
                            <m:t> </m:t>
                          </m:r>
                          <m:r>
                            <a:rPr lang="en-US" sz="2800" i="1" dirty="0" smtClean="0">
                              <a:latin typeface="Cambria Math" panose="02040503050406030204" pitchFamily="18" charset="0"/>
                              <a:ea typeface="Cambria Math" panose="02040503050406030204" pitchFamily="18" charset="0"/>
                            </a:rPr>
                            <m:t>≤</m:t>
                          </m:r>
                          <m:f>
                            <m:fPr>
                              <m:ctrlPr>
                                <a:rPr lang="en-US" sz="2800" i="1" dirty="0" smtClean="0">
                                  <a:latin typeface="Cambria Math" panose="02040503050406030204" pitchFamily="18" charset="0"/>
                                  <a:ea typeface="Cambria Math" panose="02040503050406030204" pitchFamily="18" charset="0"/>
                                </a:rPr>
                              </m:ctrlPr>
                            </m:fPr>
                            <m:num>
                              <m:r>
                                <a:rPr lang="en-US" altLang="zh-CN" sz="2800" b="0" i="1" dirty="0" smtClean="0">
                                  <a:latin typeface="Cambria Math" panose="02040503050406030204" pitchFamily="18" charset="0"/>
                                  <a:ea typeface="Cambria Math" panose="02040503050406030204" pitchFamily="18" charset="0"/>
                                </a:rPr>
                                <m:t>𝑊</m:t>
                              </m:r>
                              <m:d>
                                <m:dPr>
                                  <m:ctrlPr>
                                    <a:rPr lang="en-US" altLang="zh-CN" sz="2800" b="0" i="1" dirty="0" smtClean="0">
                                      <a:latin typeface="Cambria Math" panose="02040503050406030204" pitchFamily="18" charset="0"/>
                                      <a:ea typeface="Cambria Math" panose="02040503050406030204" pitchFamily="18" charset="0"/>
                                    </a:rPr>
                                  </m:ctrlPr>
                                </m:dPr>
                                <m:e>
                                  <m:r>
                                    <a:rPr lang="en-US" altLang="zh-CN" sz="2800" b="0" i="1" dirty="0" smtClean="0">
                                      <a:latin typeface="Cambria Math" panose="02040503050406030204" pitchFamily="18" charset="0"/>
                                      <a:ea typeface="Cambria Math" panose="02040503050406030204" pitchFamily="18" charset="0"/>
                                    </a:rPr>
                                    <m:t>𝑛</m:t>
                                  </m:r>
                                </m:e>
                              </m:d>
                            </m:num>
                            <m:den>
                              <m:r>
                                <a:rPr lang="en-US" altLang="zh-CN" sz="2800" b="0" i="1" dirty="0" smtClean="0">
                                  <a:latin typeface="Cambria Math" panose="02040503050406030204" pitchFamily="18" charset="0"/>
                                  <a:ea typeface="Cambria Math" panose="02040503050406030204" pitchFamily="18" charset="0"/>
                                </a:rPr>
                                <m:t>𝑝</m:t>
                              </m:r>
                            </m:den>
                          </m:f>
                          <m:r>
                            <a:rPr lang="en-US" altLang="zh-CN" sz="2800" b="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𝑇</m:t>
                          </m:r>
                          <m:r>
                            <a:rPr lang="en-US" altLang="zh-CN" sz="2800" b="0" i="1" dirty="0" smtClean="0">
                              <a:latin typeface="Cambria Math" panose="02040503050406030204" pitchFamily="18" charset="0"/>
                              <a:ea typeface="Cambria Math" panose="02040503050406030204" pitchFamily="18" charset="0"/>
                            </a:rPr>
                            <m:t>(</m:t>
                          </m:r>
                          <m:r>
                            <a:rPr lang="en-US" altLang="zh-CN" sz="2800" b="0" i="1" dirty="0" smtClean="0">
                              <a:latin typeface="Cambria Math" panose="02040503050406030204" pitchFamily="18" charset="0"/>
                              <a:ea typeface="Cambria Math" panose="02040503050406030204" pitchFamily="18" charset="0"/>
                            </a:rPr>
                            <m:t>𝑛</m:t>
                          </m:r>
                          <m:r>
                            <a:rPr lang="en-US" altLang="zh-CN" sz="2800" b="0" i="1" dirty="0" smtClean="0">
                              <a:latin typeface="Cambria Math" panose="02040503050406030204" pitchFamily="18" charset="0"/>
                              <a:ea typeface="Cambria Math" panose="02040503050406030204" pitchFamily="18" charset="0"/>
                            </a:rPr>
                            <m:t>)</m:t>
                          </m:r>
                        </m:e>
                      </m:nary>
                    </m:oMath>
                  </m:oMathPara>
                </a14:m>
                <a:endParaRPr lang="en-US" sz="2800" dirty="0"/>
              </a:p>
            </p:txBody>
          </p:sp>
        </mc:Choice>
        <mc:Fallback xmlns="">
          <p:sp>
            <p:nvSpPr>
              <p:cNvPr id="5" name="TextBox 4">
                <a:extLst>
                  <a:ext uri="{FF2B5EF4-FFF2-40B4-BE49-F238E27FC236}">
                    <a16:creationId xmlns:a16="http://schemas.microsoft.com/office/drawing/2014/main" id="{8C106DF2-E431-7E44-9B5D-ACF3DCC936F4}"/>
                  </a:ext>
                </a:extLst>
              </p:cNvPr>
              <p:cNvSpPr txBox="1">
                <a:spLocks noRot="1" noChangeAspect="1" noMove="1" noResize="1" noEditPoints="1" noAdjustHandles="1" noChangeArrowheads="1" noChangeShapeType="1" noTextEdit="1"/>
              </p:cNvSpPr>
              <p:nvPr/>
            </p:nvSpPr>
            <p:spPr>
              <a:xfrm>
                <a:off x="2150840" y="5620639"/>
                <a:ext cx="10519483" cy="1230465"/>
              </a:xfrm>
              <a:prstGeom prst="rect">
                <a:avLst/>
              </a:prstGeom>
              <a:blipFill>
                <a:blip r:embed="rId3"/>
                <a:stretch>
                  <a:fillRect l="-965" t="-109184" r="-724" b="-171429"/>
                </a:stretch>
              </a:blipFill>
            </p:spPr>
            <p:txBody>
              <a:bodyPr/>
              <a:lstStyle/>
              <a:p>
                <a:r>
                  <a:rPr lang="en-US">
                    <a:noFill/>
                  </a:rPr>
                  <a:t> </a:t>
                </a:r>
              </a:p>
            </p:txBody>
          </p:sp>
        </mc:Fallback>
      </mc:AlternateContent>
    </p:spTree>
    <p:extLst>
      <p:ext uri="{BB962C8B-B14F-4D97-AF65-F5344CB8AC3E}">
        <p14:creationId xmlns:p14="http://schemas.microsoft.com/office/powerpoint/2010/main" val="2644036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B0A7-1334-554E-91B2-75B1E319D626}"/>
              </a:ext>
            </a:extLst>
          </p:cNvPr>
          <p:cNvSpPr>
            <a:spLocks noGrp="1"/>
          </p:cNvSpPr>
          <p:nvPr>
            <p:ph type="title"/>
          </p:nvPr>
        </p:nvSpPr>
        <p:spPr/>
        <p:txBody>
          <a:bodyPr>
            <a:normAutofit fontScale="90000"/>
          </a:bodyPr>
          <a:lstStyle/>
          <a:p>
            <a:r>
              <a:rPr lang="zh-CN" altLang="en-US" dirty="0"/>
              <a:t>优化举例：并行归约</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740DD5-174B-9945-A146-D1528DFD54FA}"/>
                  </a:ext>
                </a:extLst>
              </p:cNvPr>
              <p:cNvSpPr>
                <a:spLocks noGrp="1"/>
              </p:cNvSpPr>
              <p:nvPr>
                <p:ph idx="1"/>
              </p:nvPr>
            </p:nvSpPr>
            <p:spPr>
              <a:xfrm>
                <a:off x="731520" y="1234481"/>
                <a:ext cx="13167360" cy="6116918"/>
              </a:xfrm>
            </p:spPr>
            <p:txBody>
              <a:bodyPr/>
              <a:lstStyle/>
              <a:p>
                <a:r>
                  <a:rPr lang="en-US" altLang="zh-CN" dirty="0">
                    <a:latin typeface="Arial" panose="020B0604020202020204" pitchFamily="34" charset="0"/>
                    <a:ea typeface="+mj-ea"/>
                    <a:cs typeface="Arial" panose="020B0604020202020204" pitchFamily="34" charset="0"/>
                  </a:rPr>
                  <a:t>Brent’s</a:t>
                </a:r>
                <a:r>
                  <a:rPr lang="zh-CN" altLang="en-US" dirty="0">
                    <a:latin typeface="Arial" panose="020B0604020202020204" pitchFamily="34" charset="0"/>
                    <a:ea typeface="+mj-ea"/>
                    <a:cs typeface="Arial" panose="020B0604020202020204" pitchFamily="34" charset="0"/>
                  </a:rPr>
                  <a:t> </a:t>
                </a:r>
                <a:r>
                  <a:rPr lang="en-US" altLang="zh-CN" dirty="0">
                    <a:latin typeface="Arial" panose="020B0604020202020204" pitchFamily="34" charset="0"/>
                    <a:ea typeface="+mj-ea"/>
                    <a:cs typeface="Arial" panose="020B0604020202020204" pitchFamily="34" charset="0"/>
                  </a:rPr>
                  <a:t>theorem</a:t>
                </a:r>
              </a:p>
              <a:p>
                <a:pPr lvl="1"/>
                <a:r>
                  <a:rPr lang="zh-CN" altLang="en-US" dirty="0">
                    <a:latin typeface="Calibri" panose="020F0502020204030204" pitchFamily="34" charset="0"/>
                    <a:ea typeface="+mj-ea"/>
                    <a:cs typeface="Calibri" panose="020F0502020204030204" pitchFamily="34" charset="0"/>
                  </a:rPr>
                  <a:t>指导意义：增加每个线程的工作量</a:t>
                </a:r>
                <a:endParaRPr lang="en-US" altLang="zh-CN" dirty="0">
                  <a:latin typeface="Calibri" panose="020F0502020204030204" pitchFamily="34" charset="0"/>
                  <a:ea typeface="+mj-ea"/>
                  <a:cs typeface="Calibri" panose="020F0502020204030204" pitchFamily="34" charset="0"/>
                </a:endParaRPr>
              </a:p>
              <a:p>
                <a:pPr lvl="2"/>
                <a:r>
                  <a:rPr lang="en-US" altLang="zh-CN" dirty="0">
                    <a:latin typeface="Calibri" panose="020F0502020204030204" pitchFamily="34" charset="0"/>
                    <a:ea typeface="+mj-ea"/>
                    <a:cs typeface="Calibri" panose="020F0502020204030204" pitchFamily="34" charset="0"/>
                  </a:rPr>
                  <a:t>Brent’s</a:t>
                </a:r>
                <a:r>
                  <a:rPr lang="zh-CN" altLang="en-US" dirty="0">
                    <a:latin typeface="Calibri" panose="020F0502020204030204" pitchFamily="34" charset="0"/>
                    <a:ea typeface="+mj-ea"/>
                    <a:cs typeface="Calibri" panose="020F0502020204030204" pitchFamily="34" charset="0"/>
                  </a:rPr>
                  <a:t> </a:t>
                </a:r>
                <a:r>
                  <a:rPr lang="en-US" altLang="zh-CN" dirty="0">
                    <a:latin typeface="Calibri" panose="020F0502020204030204" pitchFamily="34" charset="0"/>
                    <a:ea typeface="+mj-ea"/>
                    <a:cs typeface="Calibri" panose="020F0502020204030204" pitchFamily="34" charset="0"/>
                  </a:rPr>
                  <a:t>theorem</a:t>
                </a:r>
                <a:r>
                  <a:rPr lang="zh-CN" altLang="en-US" dirty="0">
                    <a:latin typeface="Calibri" panose="020F0502020204030204" pitchFamily="34" charset="0"/>
                    <a:ea typeface="+mj-ea"/>
                    <a:cs typeface="Calibri" panose="020F0502020204030204" pitchFamily="34" charset="0"/>
                  </a:rPr>
                  <a:t>建议每个线程处理</a:t>
                </a:r>
                <a14:m>
                  <m:oMath xmlns:m="http://schemas.openxmlformats.org/officeDocument/2006/math">
                    <m:r>
                      <a:rPr lang="en-US" altLang="zh-CN" b="0" i="1" smtClean="0">
                        <a:latin typeface="Cambria Math" panose="02040503050406030204" pitchFamily="18" charset="0"/>
                        <a:ea typeface="+mj-ea"/>
                        <a:cs typeface="Calibri" panose="020F0502020204030204" pitchFamily="34" charset="0"/>
                      </a:rPr>
                      <m:t>𝑂</m:t>
                    </m:r>
                    <m:r>
                      <a:rPr lang="en-US" altLang="zh-CN" b="0" i="1" smtClean="0">
                        <a:latin typeface="Cambria Math" panose="02040503050406030204" pitchFamily="18" charset="0"/>
                        <a:ea typeface="+mj-ea"/>
                        <a:cs typeface="Calibri" panose="020F0502020204030204" pitchFamily="34" charset="0"/>
                      </a:rPr>
                      <m:t>(</m:t>
                    </m:r>
                    <m:func>
                      <m:funcPr>
                        <m:ctrlPr>
                          <a:rPr lang="zh-CN" altLang="en-US" b="0" i="1" smtClean="0">
                            <a:latin typeface="Cambria Math" panose="02040503050406030204" pitchFamily="18" charset="0"/>
                            <a:ea typeface="+mj-ea"/>
                            <a:cs typeface="Calibri" panose="020F0502020204030204" pitchFamily="34" charset="0"/>
                          </a:rPr>
                        </m:ctrlPr>
                      </m:funcPr>
                      <m:fName>
                        <m:r>
                          <m:rPr>
                            <m:sty m:val="p"/>
                          </m:rPr>
                          <a:rPr lang="en-US" altLang="zh-CN" b="0" i="0" smtClean="0">
                            <a:latin typeface="Cambria Math" panose="02040503050406030204" pitchFamily="18" charset="0"/>
                            <a:ea typeface="+mj-ea"/>
                            <a:cs typeface="Calibri" panose="020F0502020204030204" pitchFamily="34" charset="0"/>
                          </a:rPr>
                          <m:t>log</m:t>
                        </m:r>
                      </m:fName>
                      <m:e>
                        <m:r>
                          <a:rPr lang="en-US" altLang="zh-CN" b="0" i="1" smtClean="0">
                            <a:latin typeface="Cambria Math" panose="02040503050406030204" pitchFamily="18" charset="0"/>
                            <a:ea typeface="+mj-ea"/>
                            <a:cs typeface="Calibri" panose="020F0502020204030204" pitchFamily="34" charset="0"/>
                          </a:rPr>
                          <m:t>𝑛</m:t>
                        </m:r>
                      </m:e>
                    </m:func>
                    <m:r>
                      <a:rPr lang="en-US" altLang="zh-CN" b="0" i="1" smtClean="0">
                        <a:latin typeface="Cambria Math" panose="02040503050406030204" pitchFamily="18" charset="0"/>
                        <a:ea typeface="+mj-ea"/>
                        <a:cs typeface="Calibri" panose="020F0502020204030204" pitchFamily="34" charset="0"/>
                      </a:rPr>
                      <m:t>)</m:t>
                    </m:r>
                  </m:oMath>
                </a14:m>
                <a:r>
                  <a:rPr lang="zh-CN" altLang="en-US" dirty="0">
                    <a:latin typeface="Calibri" panose="020F0502020204030204" pitchFamily="34" charset="0"/>
                    <a:ea typeface="+mj-ea"/>
                    <a:cs typeface="Calibri" panose="020F0502020204030204" pitchFamily="34" charset="0"/>
                  </a:rPr>
                  <a:t> 个数据</a:t>
                </a:r>
                <a:endParaRPr lang="en-US" altLang="zh-CN" dirty="0">
                  <a:latin typeface="Calibri" panose="020F0502020204030204" pitchFamily="34" charset="0"/>
                  <a:ea typeface="+mj-ea"/>
                  <a:cs typeface="Calibri" panose="020F0502020204030204" pitchFamily="34" charset="0"/>
                </a:endParaRPr>
              </a:p>
              <a:p>
                <a:pPr lvl="2"/>
                <a:r>
                  <a:rPr lang="zh-CN" altLang="en-US" dirty="0">
                    <a:latin typeface="Calibri" panose="020F0502020204030204" pitchFamily="34" charset="0"/>
                    <a:ea typeface="+mj-ea"/>
                    <a:cs typeface="Calibri" panose="020F0502020204030204" pitchFamily="34" charset="0"/>
                  </a:rPr>
                  <a:t>对并行归约而言：每个线程先对多个数据相加后，再写入共享内存</a:t>
                </a:r>
                <a:endParaRPr lang="en-US" altLang="zh-CN" dirty="0">
                  <a:latin typeface="Calibri" panose="020F0502020204030204" pitchFamily="34" charset="0"/>
                  <a:ea typeface="+mj-ea"/>
                  <a:cs typeface="Calibri" panose="020F0502020204030204" pitchFamily="34" charset="0"/>
                </a:endParaRPr>
              </a:p>
              <a:p>
                <a:pPr lvl="3"/>
                <a:r>
                  <a:rPr lang="zh-CN" altLang="en-US" dirty="0">
                    <a:latin typeface="Calibri" panose="020F0502020204030204" pitchFamily="34" charset="0"/>
                    <a:ea typeface="+mj-ea"/>
                    <a:cs typeface="Calibri" panose="020F0502020204030204" pitchFamily="34" charset="0"/>
                  </a:rPr>
                  <a:t>串行加并行</a:t>
                </a:r>
                <a:endParaRPr lang="en-US" altLang="zh-CN" dirty="0">
                  <a:latin typeface="Calibri" panose="020F0502020204030204" pitchFamily="34" charset="0"/>
                  <a:ea typeface="+mj-ea"/>
                  <a:cs typeface="Calibri" panose="020F0502020204030204" pitchFamily="34" charset="0"/>
                </a:endParaRPr>
              </a:p>
              <a:p>
                <a:pPr lvl="3"/>
                <a:r>
                  <a:rPr lang="en-US" altLang="zh-CN" dirty="0">
                    <a:latin typeface="Calibri" panose="020F0502020204030204" pitchFamily="34" charset="0"/>
                    <a:ea typeface="+mj-ea"/>
                    <a:cs typeface="Calibri" panose="020F0502020204030204" pitchFamily="34" charset="0"/>
                  </a:rPr>
                  <a:t>Algorithm</a:t>
                </a:r>
                <a:r>
                  <a:rPr lang="zh-CN" altLang="en-US" dirty="0">
                    <a:latin typeface="Calibri" panose="020F0502020204030204" pitchFamily="34" charset="0"/>
                    <a:ea typeface="+mj-ea"/>
                    <a:cs typeface="Calibri" panose="020F0502020204030204" pitchFamily="34" charset="0"/>
                  </a:rPr>
                  <a:t> </a:t>
                </a:r>
                <a:r>
                  <a:rPr lang="en-US" altLang="zh-CN" dirty="0">
                    <a:latin typeface="Calibri" panose="020F0502020204030204" pitchFamily="34" charset="0"/>
                    <a:ea typeface="+mj-ea"/>
                    <a:cs typeface="Calibri" panose="020F0502020204030204" pitchFamily="34" charset="0"/>
                  </a:rPr>
                  <a:t>cascade</a:t>
                </a:r>
              </a:p>
              <a:p>
                <a:pPr lvl="2"/>
                <a:r>
                  <a:rPr lang="en-US" altLang="zh-CN" dirty="0">
                    <a:latin typeface="Calibri" panose="020F0502020204030204" pitchFamily="34" charset="0"/>
                    <a:ea typeface="+mj-ea"/>
                    <a:cs typeface="Calibri" panose="020F0502020204030204" pitchFamily="34" charset="0"/>
                  </a:rPr>
                  <a:t>Harris</a:t>
                </a:r>
                <a:r>
                  <a:rPr lang="zh-CN" altLang="en-US" dirty="0">
                    <a:latin typeface="Calibri" panose="020F0502020204030204" pitchFamily="34" charset="0"/>
                    <a:ea typeface="+mj-ea"/>
                    <a:cs typeface="Calibri" panose="020F0502020204030204" pitchFamily="34" charset="0"/>
                  </a:rPr>
                  <a:t>的实践经验</a:t>
                </a:r>
                <a:endParaRPr lang="en-US" altLang="zh-CN" dirty="0">
                  <a:latin typeface="Calibri" panose="020F0502020204030204" pitchFamily="34" charset="0"/>
                  <a:ea typeface="+mj-ea"/>
                  <a:cs typeface="Calibri" panose="020F0502020204030204" pitchFamily="34" charset="0"/>
                </a:endParaRPr>
              </a:p>
              <a:p>
                <a:pPr lvl="3"/>
                <a:r>
                  <a:rPr lang="zh-CN" altLang="en-US" dirty="0">
                    <a:latin typeface="Calibri" panose="020F0502020204030204" pitchFamily="34" charset="0"/>
                    <a:ea typeface="+mj-ea"/>
                    <a:cs typeface="Calibri" panose="020F0502020204030204" pitchFamily="34" charset="0"/>
                  </a:rPr>
                  <a:t>增加每个线程的工作量通常能更好地掩盖延迟</a:t>
                </a:r>
                <a:endParaRPr lang="en-US" altLang="zh-CN" dirty="0">
                  <a:latin typeface="Calibri" panose="020F0502020204030204" pitchFamily="34" charset="0"/>
                  <a:ea typeface="+mj-ea"/>
                  <a:cs typeface="Calibri" panose="020F0502020204030204" pitchFamily="34" charset="0"/>
                </a:endParaRPr>
              </a:p>
              <a:p>
                <a:pPr lvl="3"/>
                <a:r>
                  <a:rPr lang="zh-CN" altLang="en-US" dirty="0">
                    <a:latin typeface="Calibri" panose="020F0502020204030204" pitchFamily="34" charset="0"/>
                    <a:ea typeface="+mj-ea"/>
                    <a:cs typeface="Calibri" panose="020F0502020204030204" pitchFamily="34" charset="0"/>
                  </a:rPr>
                  <a:t>减少最后几层中核函数的调用开销（创建线程）</a:t>
                </a:r>
                <a:endParaRPr lang="en-US" altLang="zh-CN" dirty="0">
                  <a:latin typeface="Calibri" panose="020F0502020204030204" pitchFamily="34" charset="0"/>
                  <a:ea typeface="+mj-ea"/>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4B740DD5-174B-9945-A146-D1528DFD54FA}"/>
                  </a:ext>
                </a:extLst>
              </p:cNvPr>
              <p:cNvSpPr>
                <a:spLocks noGrp="1" noRot="1" noChangeAspect="1" noMove="1" noResize="1" noEditPoints="1" noAdjustHandles="1" noChangeArrowheads="1" noChangeShapeType="1" noTextEdit="1"/>
              </p:cNvSpPr>
              <p:nvPr>
                <p:ph idx="1"/>
              </p:nvPr>
            </p:nvSpPr>
            <p:spPr>
              <a:xfrm>
                <a:off x="731520" y="1234481"/>
                <a:ext cx="13167360" cy="6116918"/>
              </a:xfrm>
              <a:blipFill>
                <a:blip r:embed="rId2"/>
                <a:stretch>
                  <a:fillRect t="-16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BF9D1C-2B6F-894A-92A8-BFD9B2D54DB8}"/>
              </a:ext>
            </a:extLst>
          </p:cNvPr>
          <p:cNvSpPr>
            <a:spLocks noGrp="1"/>
          </p:cNvSpPr>
          <p:nvPr>
            <p:ph type="sldNum" sz="quarter" idx="12"/>
          </p:nvPr>
        </p:nvSpPr>
        <p:spPr/>
        <p:txBody>
          <a:bodyPr/>
          <a:lstStyle/>
          <a:p>
            <a:pPr>
              <a:defRPr/>
            </a:pPr>
            <a:fld id="{CA40A734-EF3B-425E-9970-80954DDB0807}" type="slidenum">
              <a:rPr lang="zh-CN" altLang="en-US" smtClean="0"/>
              <a:pPr>
                <a:defRPr/>
              </a:pPr>
              <a:t>79</a:t>
            </a:fld>
            <a:endParaRPr lang="zh-CN" altLang="en-US"/>
          </a:p>
        </p:txBody>
      </p:sp>
      <p:sp>
        <p:nvSpPr>
          <p:cNvPr id="8" name="TextBox 7">
            <a:extLst>
              <a:ext uri="{FF2B5EF4-FFF2-40B4-BE49-F238E27FC236}">
                <a16:creationId xmlns:a16="http://schemas.microsoft.com/office/drawing/2014/main" id="{3114A808-FDAB-004E-A147-EEE1C7C12FEA}"/>
              </a:ext>
            </a:extLst>
          </p:cNvPr>
          <p:cNvSpPr txBox="1"/>
          <p:nvPr/>
        </p:nvSpPr>
        <p:spPr>
          <a:xfrm>
            <a:off x="11563672" y="19545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7471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ja-JP" altLang="en-US" sz="4400"/>
              <a:t>引言</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ja-JP" altLang="en-US">
                <a:latin typeface="Microsoft YaHei" panose="020B0503020204020204" pitchFamily="34" charset="-122"/>
                <a:ea typeface="Microsoft YaHei" panose="020B0503020204020204" pitchFamily="34" charset="-122"/>
              </a:rPr>
              <a:t>从哪儿入手</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Visual</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Profiler!</a:t>
            </a:r>
            <a:endParaRPr lang="en-US" altLang="ja-JP" dirty="0">
              <a:latin typeface="Microsoft YaHei" panose="020B0503020204020204" pitchFamily="34" charset="-122"/>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8</a:t>
            </a:fld>
            <a:endParaRPr lang="zh-CN" altLang="en-US"/>
          </a:p>
        </p:txBody>
      </p:sp>
      <p:pic>
        <p:nvPicPr>
          <p:cNvPr id="6" name="Picture 5">
            <a:extLst>
              <a:ext uri="{FF2B5EF4-FFF2-40B4-BE49-F238E27FC236}">
                <a16:creationId xmlns:a16="http://schemas.microsoft.com/office/drawing/2014/main" id="{C543324E-66DF-024B-B6B5-82B866A4CAE0}"/>
              </a:ext>
            </a:extLst>
          </p:cNvPr>
          <p:cNvPicPr>
            <a:picLocks noChangeAspect="1"/>
          </p:cNvPicPr>
          <p:nvPr/>
        </p:nvPicPr>
        <p:blipFill>
          <a:blip r:embed="rId3"/>
          <a:stretch>
            <a:fillRect/>
          </a:stretch>
        </p:blipFill>
        <p:spPr>
          <a:xfrm>
            <a:off x="3152614" y="2081482"/>
            <a:ext cx="8325172" cy="5705726"/>
          </a:xfrm>
          <a:prstGeom prst="rect">
            <a:avLst/>
          </a:prstGeom>
        </p:spPr>
      </p:pic>
    </p:spTree>
    <p:extLst>
      <p:ext uri="{BB962C8B-B14F-4D97-AF65-F5344CB8AC3E}">
        <p14:creationId xmlns:p14="http://schemas.microsoft.com/office/powerpoint/2010/main" val="1071244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B0A7-1334-554E-91B2-75B1E319D626}"/>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4B740DD5-174B-9945-A146-D1528DFD54FA}"/>
              </a:ext>
            </a:extLst>
          </p:cNvPr>
          <p:cNvSpPr>
            <a:spLocks noGrp="1"/>
          </p:cNvSpPr>
          <p:nvPr>
            <p:ph idx="1"/>
          </p:nvPr>
        </p:nvSpPr>
        <p:spPr>
          <a:xfrm>
            <a:off x="731520" y="1234481"/>
            <a:ext cx="13167360" cy="6116918"/>
          </a:xfrm>
        </p:spPr>
        <p:txBody>
          <a:bodyPr/>
          <a:lstStyle/>
          <a:p>
            <a:r>
              <a:rPr lang="zh-CN" altLang="en-US" dirty="0">
                <a:latin typeface="Arial" panose="020B0604020202020204" pitchFamily="34" charset="0"/>
                <a:ea typeface="+mj-ea"/>
                <a:cs typeface="Arial" panose="020B0604020202020204" pitchFamily="34" charset="0"/>
              </a:rPr>
              <a:t>版本</a:t>
            </a:r>
            <a:r>
              <a:rPr lang="en-US" altLang="zh-CN" dirty="0">
                <a:latin typeface="Arial" panose="020B0604020202020204" pitchFamily="34" charset="0"/>
                <a:ea typeface="+mj-ea"/>
                <a:cs typeface="Arial" panose="020B0604020202020204" pitchFamily="34" charset="0"/>
              </a:rPr>
              <a:t>7</a:t>
            </a:r>
            <a:r>
              <a:rPr lang="zh-CN" altLang="en-US" dirty="0">
                <a:latin typeface="Arial" panose="020B0604020202020204" pitchFamily="34" charset="0"/>
                <a:ea typeface="+mj-ea"/>
                <a:cs typeface="Arial" panose="020B0604020202020204" pitchFamily="34" charset="0"/>
              </a:rPr>
              <a:t>：每个线程载入多个数据并先行求和</a:t>
            </a:r>
            <a:endParaRPr lang="en-US" altLang="zh-CN" dirty="0">
              <a:latin typeface="Arial" panose="020B0604020202020204" pitchFamily="34" charset="0"/>
              <a:ea typeface="+mj-ea"/>
              <a:cs typeface="Arial" panose="020B0604020202020204" pitchFamily="34" charset="0"/>
            </a:endParaRPr>
          </a:p>
          <a:p>
            <a:pPr lvl="1"/>
            <a:r>
              <a:rPr lang="zh-CN" altLang="en-US" dirty="0">
                <a:latin typeface="Arial" panose="020B0604020202020204" pitchFamily="34" charset="0"/>
                <a:ea typeface="+mj-ea"/>
                <a:cs typeface="Arial" panose="020B0604020202020204" pitchFamily="34" charset="0"/>
              </a:rPr>
              <a:t>此前，每个线程载入两个数据并执行一次加法</a:t>
            </a:r>
            <a:endParaRPr lang="en-US" altLang="zh-CN" dirty="0">
              <a:latin typeface="Arial" panose="020B0604020202020204" pitchFamily="34" charset="0"/>
              <a:ea typeface="+mj-ea"/>
              <a:cs typeface="Arial" panose="020B0604020202020204" pitchFamily="34" charset="0"/>
            </a:endParaRPr>
          </a:p>
          <a:p>
            <a:pPr lvl="1"/>
            <a:endParaRPr lang="en-US" altLang="zh-CN" dirty="0">
              <a:latin typeface="Arial" panose="020B0604020202020204" pitchFamily="34" charset="0"/>
              <a:ea typeface="+mj-ea"/>
              <a:cs typeface="Arial" panose="020B0604020202020204" pitchFamily="34" charset="0"/>
            </a:endParaRPr>
          </a:p>
          <a:p>
            <a:pPr lvl="1"/>
            <a:endParaRPr lang="en-US" altLang="zh-CN" dirty="0">
              <a:latin typeface="Arial" panose="020B0604020202020204" pitchFamily="34" charset="0"/>
              <a:ea typeface="+mj-ea"/>
              <a:cs typeface="Arial" panose="020B0604020202020204" pitchFamily="34" charset="0"/>
            </a:endParaRPr>
          </a:p>
          <a:p>
            <a:pPr lvl="1"/>
            <a:endParaRPr lang="en-US" altLang="zh-CN" dirty="0">
              <a:latin typeface="Arial" panose="020B0604020202020204" pitchFamily="34" charset="0"/>
              <a:ea typeface="+mj-ea"/>
              <a:cs typeface="Arial" panose="020B0604020202020204" pitchFamily="34" charset="0"/>
            </a:endParaRPr>
          </a:p>
          <a:p>
            <a:pPr lvl="1"/>
            <a:r>
              <a:rPr lang="zh-CN" altLang="en-US" dirty="0">
                <a:latin typeface="Arial" panose="020B0604020202020204" pitchFamily="34" charset="0"/>
                <a:ea typeface="+mj-ea"/>
                <a:cs typeface="Arial" panose="020B0604020202020204" pitchFamily="34" charset="0"/>
              </a:rPr>
              <a:t>使用循环载入多个数据进行多次加法</a:t>
            </a:r>
            <a:endParaRPr lang="en-US" altLang="zh-CN" dirty="0">
              <a:latin typeface="Calibri" panose="020F0502020204030204" pitchFamily="34" charset="0"/>
              <a:ea typeface="+mj-ea"/>
              <a:cs typeface="Calibri" panose="020F0502020204030204" pitchFamily="34" charset="0"/>
            </a:endParaRPr>
          </a:p>
        </p:txBody>
      </p:sp>
      <p:sp>
        <p:nvSpPr>
          <p:cNvPr id="4" name="Slide Number Placeholder 3">
            <a:extLst>
              <a:ext uri="{FF2B5EF4-FFF2-40B4-BE49-F238E27FC236}">
                <a16:creationId xmlns:a16="http://schemas.microsoft.com/office/drawing/2014/main" id="{51BF9D1C-2B6F-894A-92A8-BFD9B2D54DB8}"/>
              </a:ext>
            </a:extLst>
          </p:cNvPr>
          <p:cNvSpPr>
            <a:spLocks noGrp="1"/>
          </p:cNvSpPr>
          <p:nvPr>
            <p:ph type="sldNum" sz="quarter" idx="12"/>
          </p:nvPr>
        </p:nvSpPr>
        <p:spPr/>
        <p:txBody>
          <a:bodyPr/>
          <a:lstStyle/>
          <a:p>
            <a:pPr>
              <a:defRPr/>
            </a:pPr>
            <a:fld id="{CA40A734-EF3B-425E-9970-80954DDB0807}" type="slidenum">
              <a:rPr lang="zh-CN" altLang="en-US" smtClean="0"/>
              <a:pPr>
                <a:defRPr/>
              </a:pPr>
              <a:t>80</a:t>
            </a:fld>
            <a:endParaRPr lang="zh-CN" altLang="en-US"/>
          </a:p>
        </p:txBody>
      </p:sp>
      <p:sp>
        <p:nvSpPr>
          <p:cNvPr id="8" name="TextBox 7">
            <a:extLst>
              <a:ext uri="{FF2B5EF4-FFF2-40B4-BE49-F238E27FC236}">
                <a16:creationId xmlns:a16="http://schemas.microsoft.com/office/drawing/2014/main" id="{3114A808-FDAB-004E-A147-EEE1C7C12FEA}"/>
              </a:ext>
            </a:extLst>
          </p:cNvPr>
          <p:cNvSpPr txBox="1"/>
          <p:nvPr/>
        </p:nvSpPr>
        <p:spPr>
          <a:xfrm>
            <a:off x="11563672" y="1954560"/>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37BD402C-5BC0-604A-9657-05883FF9B417}"/>
              </a:ext>
            </a:extLst>
          </p:cNvPr>
          <p:cNvSpPr/>
          <p:nvPr/>
        </p:nvSpPr>
        <p:spPr>
          <a:xfrm>
            <a:off x="1626568" y="2530624"/>
            <a:ext cx="7315200" cy="1938992"/>
          </a:xfrm>
          <a:prstGeom prst="rect">
            <a:avLst/>
          </a:prstGeom>
        </p:spPr>
        <p:txBody>
          <a:bodyPr>
            <a:spAutoFit/>
          </a:bodyPr>
          <a:lstStyle/>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C00000"/>
                </a:solidFill>
                <a:latin typeface="Menlo" panose="020B0609030804020204" pitchFamily="49" charset="0"/>
              </a:rPr>
              <a:t>blockDim.x</a:t>
            </a:r>
            <a:r>
              <a:rPr lang="en-US" sz="2000" dirty="0">
                <a:solidFill>
                  <a:srgbClr val="C00000"/>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err="1">
                <a:solidFill>
                  <a:srgbClr val="C00000"/>
                </a:solidFill>
                <a:latin typeface="Menlo" panose="020B0609030804020204" pitchFamily="49" charset="0"/>
              </a:rPr>
              <a:t>sdata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tid</a:t>
            </a:r>
            <a:r>
              <a:rPr lang="en-US" sz="2000" dirty="0">
                <a:solidFill>
                  <a:srgbClr val="C00000"/>
                </a:solidFill>
                <a:latin typeface="Menlo" panose="020B0609030804020204" pitchFamily="49" charset="0"/>
              </a:rPr>
              <a:t>] = </a:t>
            </a:r>
            <a:r>
              <a:rPr lang="en-US" sz="2000" dirty="0" err="1">
                <a:solidFill>
                  <a:srgbClr val="C00000"/>
                </a:solidFill>
                <a:latin typeface="Menlo" panose="020B0609030804020204" pitchFamily="49" charset="0"/>
              </a:rPr>
              <a:t>g_idata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i</a:t>
            </a:r>
            <a:r>
              <a:rPr lang="en-US" sz="2000" dirty="0">
                <a:solidFill>
                  <a:srgbClr val="C00000"/>
                </a:solidFill>
                <a:latin typeface="Menlo" panose="020B0609030804020204" pitchFamily="49" charset="0"/>
              </a:rPr>
              <a:t>] + </a:t>
            </a:r>
            <a:r>
              <a:rPr lang="en-US" sz="2000" dirty="0" err="1">
                <a:solidFill>
                  <a:srgbClr val="C00000"/>
                </a:solidFill>
                <a:latin typeface="Menlo" panose="020B0609030804020204" pitchFamily="49" charset="0"/>
              </a:rPr>
              <a:t>g_idata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i+blockDim.x</a:t>
            </a:r>
            <a:r>
              <a:rPr lang="en-US" sz="2000" dirty="0">
                <a:solidFill>
                  <a:srgbClr val="C00000"/>
                </a:solidFill>
                <a:latin typeface="Menlo" panose="020B0609030804020204" pitchFamily="49" charset="0"/>
              </a:rPr>
              <a:t>];</a:t>
            </a:r>
          </a:p>
          <a:p>
            <a:r>
              <a:rPr lang="en-US" sz="2000" dirty="0">
                <a:latin typeface="Menlo" panose="020B0609030804020204" pitchFamily="49" charset="0"/>
              </a:rPr>
              <a:t>__</a:t>
            </a:r>
            <a:r>
              <a:rPr lang="en-US" sz="2000" dirty="0" err="1">
                <a:latin typeface="Menlo" panose="020B0609030804020204" pitchFamily="49" charset="0"/>
              </a:rPr>
              <a:t>syncthreads</a:t>
            </a:r>
            <a:r>
              <a:rPr lang="en-US" sz="2000" dirty="0">
                <a:latin typeface="Menlo" panose="020B0609030804020204" pitchFamily="49" charset="0"/>
              </a:rPr>
              <a:t>();</a:t>
            </a:r>
          </a:p>
        </p:txBody>
      </p:sp>
      <p:sp>
        <p:nvSpPr>
          <p:cNvPr id="6" name="Rectangle 5">
            <a:extLst>
              <a:ext uri="{FF2B5EF4-FFF2-40B4-BE49-F238E27FC236}">
                <a16:creationId xmlns:a16="http://schemas.microsoft.com/office/drawing/2014/main" id="{0111568A-10D1-C849-A2DD-6A4EE128EF7C}"/>
              </a:ext>
            </a:extLst>
          </p:cNvPr>
          <p:cNvSpPr/>
          <p:nvPr/>
        </p:nvSpPr>
        <p:spPr>
          <a:xfrm>
            <a:off x="1626568" y="5050904"/>
            <a:ext cx="9577064" cy="2862322"/>
          </a:xfrm>
          <a:prstGeom prst="rect">
            <a:avLst/>
          </a:prstGeom>
          <a:solidFill>
            <a:schemeClr val="bg1"/>
          </a:solidFill>
        </p:spPr>
        <p:txBody>
          <a:bodyPr wrap="square">
            <a:spAutoFit/>
          </a:bodyPr>
          <a:lstStyle/>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blockSize</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gridSize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blockSize</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gridDim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endParaRPr lang="en-US" sz="2000" dirty="0">
              <a:solidFill>
                <a:srgbClr val="4B69C6"/>
              </a:solidFill>
              <a:latin typeface="Menlo" panose="020B0609030804020204" pitchFamily="49" charset="0"/>
            </a:endParaRPr>
          </a:p>
          <a:p>
            <a:r>
              <a:rPr lang="en-US" sz="2000" dirty="0">
                <a:solidFill>
                  <a:srgbClr val="4B69C6"/>
                </a:solidFill>
                <a:latin typeface="Menlo" panose="020B0609030804020204" pitchFamily="49" charset="0"/>
              </a:rPr>
              <a:t>while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g_idata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g_idata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blockSize</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gridSize</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341888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B0A7-1334-554E-91B2-75B1E319D626}"/>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3" name="Content Placeholder 2">
            <a:extLst>
              <a:ext uri="{FF2B5EF4-FFF2-40B4-BE49-F238E27FC236}">
                <a16:creationId xmlns:a16="http://schemas.microsoft.com/office/drawing/2014/main" id="{4B740DD5-174B-9945-A146-D1528DFD54FA}"/>
              </a:ext>
            </a:extLst>
          </p:cNvPr>
          <p:cNvSpPr>
            <a:spLocks noGrp="1"/>
          </p:cNvSpPr>
          <p:nvPr>
            <p:ph idx="1"/>
          </p:nvPr>
        </p:nvSpPr>
        <p:spPr>
          <a:xfrm>
            <a:off x="731520" y="1234481"/>
            <a:ext cx="13167360" cy="6116918"/>
          </a:xfrm>
        </p:spPr>
        <p:txBody>
          <a:bodyPr/>
          <a:lstStyle/>
          <a:p>
            <a:r>
              <a:rPr lang="zh-CN" altLang="en-US" dirty="0">
                <a:latin typeface="Arial" panose="020B0604020202020204" pitchFamily="34" charset="0"/>
                <a:ea typeface="+mj-ea"/>
                <a:cs typeface="Arial" panose="020B0604020202020204" pitchFamily="34" charset="0"/>
              </a:rPr>
              <a:t>版本</a:t>
            </a:r>
            <a:r>
              <a:rPr lang="en-US" altLang="zh-CN" dirty="0">
                <a:latin typeface="Arial" panose="020B0604020202020204" pitchFamily="34" charset="0"/>
                <a:ea typeface="+mj-ea"/>
                <a:cs typeface="Arial" panose="020B0604020202020204" pitchFamily="34" charset="0"/>
              </a:rPr>
              <a:t>7</a:t>
            </a:r>
            <a:r>
              <a:rPr lang="zh-CN" altLang="en-US" dirty="0">
                <a:latin typeface="Arial" panose="020B0604020202020204" pitchFamily="34" charset="0"/>
                <a:ea typeface="+mj-ea"/>
                <a:cs typeface="Arial" panose="020B0604020202020204" pitchFamily="34" charset="0"/>
              </a:rPr>
              <a:t>：每个线程载入多个数据并先行求和</a:t>
            </a:r>
            <a:endParaRPr lang="en-US" altLang="zh-CN" dirty="0">
              <a:latin typeface="Arial" panose="020B0604020202020204" pitchFamily="34" charset="0"/>
              <a:ea typeface="+mj-ea"/>
              <a:cs typeface="Arial" panose="020B0604020202020204" pitchFamily="34" charset="0"/>
            </a:endParaRPr>
          </a:p>
          <a:p>
            <a:pPr lvl="1"/>
            <a:r>
              <a:rPr lang="zh-CN" altLang="en-US" dirty="0">
                <a:latin typeface="Arial" panose="020B0604020202020204" pitchFamily="34" charset="0"/>
                <a:ea typeface="+mj-ea"/>
                <a:cs typeface="Arial" panose="020B0604020202020204" pitchFamily="34" charset="0"/>
              </a:rPr>
              <a:t>此前，每个线程载入两个数据并执行一次加法</a:t>
            </a:r>
            <a:endParaRPr lang="en-US" altLang="zh-CN" dirty="0">
              <a:latin typeface="Arial" panose="020B0604020202020204" pitchFamily="34" charset="0"/>
              <a:ea typeface="+mj-ea"/>
              <a:cs typeface="Arial" panose="020B0604020202020204" pitchFamily="34" charset="0"/>
            </a:endParaRPr>
          </a:p>
          <a:p>
            <a:pPr lvl="1"/>
            <a:endParaRPr lang="en-US" altLang="zh-CN" dirty="0">
              <a:latin typeface="Arial" panose="020B0604020202020204" pitchFamily="34" charset="0"/>
              <a:ea typeface="+mj-ea"/>
              <a:cs typeface="Arial" panose="020B0604020202020204" pitchFamily="34" charset="0"/>
            </a:endParaRPr>
          </a:p>
          <a:p>
            <a:pPr lvl="1"/>
            <a:endParaRPr lang="en-US" altLang="zh-CN" dirty="0">
              <a:latin typeface="Arial" panose="020B0604020202020204" pitchFamily="34" charset="0"/>
              <a:ea typeface="+mj-ea"/>
              <a:cs typeface="Arial" panose="020B0604020202020204" pitchFamily="34" charset="0"/>
            </a:endParaRPr>
          </a:p>
          <a:p>
            <a:pPr lvl="1"/>
            <a:endParaRPr lang="en-US" altLang="zh-CN" dirty="0">
              <a:latin typeface="Arial" panose="020B0604020202020204" pitchFamily="34" charset="0"/>
              <a:ea typeface="+mj-ea"/>
              <a:cs typeface="Arial" panose="020B0604020202020204" pitchFamily="34" charset="0"/>
            </a:endParaRPr>
          </a:p>
          <a:p>
            <a:pPr lvl="1"/>
            <a:r>
              <a:rPr lang="zh-CN" altLang="en-US" dirty="0">
                <a:latin typeface="Arial" panose="020B0604020202020204" pitchFamily="34" charset="0"/>
                <a:ea typeface="+mj-ea"/>
                <a:cs typeface="Arial" panose="020B0604020202020204" pitchFamily="34" charset="0"/>
              </a:rPr>
              <a:t>使用循环载入多个数据进行多次加法</a:t>
            </a:r>
            <a:endParaRPr lang="en-US" altLang="zh-CN" dirty="0">
              <a:latin typeface="Calibri" panose="020F0502020204030204" pitchFamily="34" charset="0"/>
              <a:ea typeface="+mj-ea"/>
              <a:cs typeface="Calibri" panose="020F0502020204030204" pitchFamily="34" charset="0"/>
            </a:endParaRPr>
          </a:p>
        </p:txBody>
      </p:sp>
      <p:sp>
        <p:nvSpPr>
          <p:cNvPr id="4" name="Slide Number Placeholder 3">
            <a:extLst>
              <a:ext uri="{FF2B5EF4-FFF2-40B4-BE49-F238E27FC236}">
                <a16:creationId xmlns:a16="http://schemas.microsoft.com/office/drawing/2014/main" id="{51BF9D1C-2B6F-894A-92A8-BFD9B2D54DB8}"/>
              </a:ext>
            </a:extLst>
          </p:cNvPr>
          <p:cNvSpPr>
            <a:spLocks noGrp="1"/>
          </p:cNvSpPr>
          <p:nvPr>
            <p:ph type="sldNum" sz="quarter" idx="12"/>
          </p:nvPr>
        </p:nvSpPr>
        <p:spPr/>
        <p:txBody>
          <a:bodyPr/>
          <a:lstStyle/>
          <a:p>
            <a:pPr>
              <a:defRPr/>
            </a:pPr>
            <a:fld id="{CA40A734-EF3B-425E-9970-80954DDB0807}" type="slidenum">
              <a:rPr lang="zh-CN" altLang="en-US" smtClean="0"/>
              <a:pPr>
                <a:defRPr/>
              </a:pPr>
              <a:t>81</a:t>
            </a:fld>
            <a:endParaRPr lang="zh-CN" altLang="en-US"/>
          </a:p>
        </p:txBody>
      </p:sp>
      <p:sp>
        <p:nvSpPr>
          <p:cNvPr id="8" name="TextBox 7">
            <a:extLst>
              <a:ext uri="{FF2B5EF4-FFF2-40B4-BE49-F238E27FC236}">
                <a16:creationId xmlns:a16="http://schemas.microsoft.com/office/drawing/2014/main" id="{3114A808-FDAB-004E-A147-EEE1C7C12FEA}"/>
              </a:ext>
            </a:extLst>
          </p:cNvPr>
          <p:cNvSpPr txBox="1"/>
          <p:nvPr/>
        </p:nvSpPr>
        <p:spPr>
          <a:xfrm>
            <a:off x="11563672" y="1954560"/>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37BD402C-5BC0-604A-9657-05883FF9B417}"/>
              </a:ext>
            </a:extLst>
          </p:cNvPr>
          <p:cNvSpPr/>
          <p:nvPr/>
        </p:nvSpPr>
        <p:spPr>
          <a:xfrm>
            <a:off x="1626568" y="2530624"/>
            <a:ext cx="7315200" cy="1938992"/>
          </a:xfrm>
          <a:prstGeom prst="rect">
            <a:avLst/>
          </a:prstGeom>
        </p:spPr>
        <p:txBody>
          <a:bodyPr>
            <a:spAutoFit/>
          </a:bodyPr>
          <a:lstStyle/>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C00000"/>
                </a:solidFill>
                <a:latin typeface="Menlo" panose="020B0609030804020204" pitchFamily="49" charset="0"/>
              </a:rPr>
              <a:t>blockDim.x</a:t>
            </a:r>
            <a:r>
              <a:rPr lang="en-US" sz="2000" dirty="0">
                <a:solidFill>
                  <a:srgbClr val="C00000"/>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err="1">
                <a:solidFill>
                  <a:srgbClr val="C00000"/>
                </a:solidFill>
                <a:latin typeface="Menlo" panose="020B0609030804020204" pitchFamily="49" charset="0"/>
              </a:rPr>
              <a:t>sdata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tid</a:t>
            </a:r>
            <a:r>
              <a:rPr lang="en-US" sz="2000" dirty="0">
                <a:solidFill>
                  <a:srgbClr val="C00000"/>
                </a:solidFill>
                <a:latin typeface="Menlo" panose="020B0609030804020204" pitchFamily="49" charset="0"/>
              </a:rPr>
              <a:t>] = </a:t>
            </a:r>
            <a:r>
              <a:rPr lang="en-US" sz="2000" dirty="0" err="1">
                <a:solidFill>
                  <a:srgbClr val="C00000"/>
                </a:solidFill>
                <a:latin typeface="Menlo" panose="020B0609030804020204" pitchFamily="49" charset="0"/>
              </a:rPr>
              <a:t>g_idata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i</a:t>
            </a:r>
            <a:r>
              <a:rPr lang="en-US" sz="2000" dirty="0">
                <a:solidFill>
                  <a:srgbClr val="C00000"/>
                </a:solidFill>
                <a:latin typeface="Menlo" panose="020B0609030804020204" pitchFamily="49" charset="0"/>
              </a:rPr>
              <a:t>] + </a:t>
            </a:r>
            <a:r>
              <a:rPr lang="en-US" sz="2000" dirty="0" err="1">
                <a:solidFill>
                  <a:srgbClr val="C00000"/>
                </a:solidFill>
                <a:latin typeface="Menlo" panose="020B0609030804020204" pitchFamily="49" charset="0"/>
              </a:rPr>
              <a:t>g_idata</a:t>
            </a:r>
            <a:r>
              <a:rPr lang="en-US" sz="2000" dirty="0">
                <a:solidFill>
                  <a:srgbClr val="C00000"/>
                </a:solidFill>
                <a:latin typeface="Menlo" panose="020B0609030804020204" pitchFamily="49" charset="0"/>
              </a:rPr>
              <a:t>[</a:t>
            </a:r>
            <a:r>
              <a:rPr lang="en-US" sz="2000" dirty="0" err="1">
                <a:solidFill>
                  <a:srgbClr val="C00000"/>
                </a:solidFill>
                <a:latin typeface="Menlo" panose="020B0609030804020204" pitchFamily="49" charset="0"/>
              </a:rPr>
              <a:t>i+blockDim.x</a:t>
            </a:r>
            <a:r>
              <a:rPr lang="en-US" sz="2000" dirty="0">
                <a:solidFill>
                  <a:srgbClr val="C00000"/>
                </a:solidFill>
                <a:latin typeface="Menlo" panose="020B0609030804020204" pitchFamily="49" charset="0"/>
              </a:rPr>
              <a:t>];</a:t>
            </a:r>
          </a:p>
          <a:p>
            <a:r>
              <a:rPr lang="en-US" sz="2000" dirty="0">
                <a:latin typeface="Menlo" panose="020B0609030804020204" pitchFamily="49" charset="0"/>
              </a:rPr>
              <a:t>__</a:t>
            </a:r>
            <a:r>
              <a:rPr lang="en-US" sz="2000" dirty="0" err="1">
                <a:latin typeface="Menlo" panose="020B0609030804020204" pitchFamily="49" charset="0"/>
              </a:rPr>
              <a:t>syncthreads</a:t>
            </a:r>
            <a:r>
              <a:rPr lang="en-US" sz="2000" dirty="0">
                <a:latin typeface="Menlo" panose="020B0609030804020204" pitchFamily="49" charset="0"/>
              </a:rPr>
              <a:t>();</a:t>
            </a:r>
          </a:p>
        </p:txBody>
      </p:sp>
      <p:sp>
        <p:nvSpPr>
          <p:cNvPr id="6" name="Rectangle 5">
            <a:extLst>
              <a:ext uri="{FF2B5EF4-FFF2-40B4-BE49-F238E27FC236}">
                <a16:creationId xmlns:a16="http://schemas.microsoft.com/office/drawing/2014/main" id="{0111568A-10D1-C849-A2DD-6A4EE128EF7C}"/>
              </a:ext>
            </a:extLst>
          </p:cNvPr>
          <p:cNvSpPr/>
          <p:nvPr/>
        </p:nvSpPr>
        <p:spPr>
          <a:xfrm>
            <a:off x="1626568" y="5050904"/>
            <a:ext cx="9577064" cy="2862322"/>
          </a:xfrm>
          <a:prstGeom prst="rect">
            <a:avLst/>
          </a:prstGeom>
          <a:solidFill>
            <a:schemeClr val="bg1"/>
          </a:solidFill>
        </p:spPr>
        <p:txBody>
          <a:bodyPr wrap="square">
            <a:spAutoFit/>
          </a:bodyPr>
          <a:lstStyle/>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tid</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blockSize</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threadIdx</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A3E9D"/>
                </a:solidFill>
                <a:latin typeface="Menlo" panose="020B0609030804020204" pitchFamily="49" charset="0"/>
              </a:rPr>
              <a:t>unsigned</a:t>
            </a:r>
            <a:r>
              <a:rPr lang="en-US" sz="2000" dirty="0">
                <a:solidFill>
                  <a:srgbClr val="333333"/>
                </a:solidFill>
                <a:latin typeface="Menlo" panose="020B0609030804020204" pitchFamily="49" charset="0"/>
              </a:rPr>
              <a:t> </a:t>
            </a:r>
            <a:r>
              <a:rPr lang="en-US" sz="2000" dirty="0" err="1">
                <a:solidFill>
                  <a:srgbClr val="7A3E9D"/>
                </a:solidFill>
                <a:latin typeface="Menlo" panose="020B0609030804020204" pitchFamily="49" charset="0"/>
              </a:rPr>
              <a:t>int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gridSize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blockSize</a:t>
            </a:r>
            <a:r>
              <a:rPr lang="en-US" sz="2000" dirty="0">
                <a:solidFill>
                  <a:srgbClr val="777777"/>
                </a:solidFill>
                <a:latin typeface="Menlo" panose="020B0609030804020204" pitchFamily="49" charset="0"/>
              </a:rPr>
              <a:t>*</a:t>
            </a:r>
            <a:r>
              <a:rPr lang="en-US" sz="2000" dirty="0">
                <a:solidFill>
                  <a:srgbClr val="9C5D27"/>
                </a:solidFill>
                <a:latin typeface="Menlo" panose="020B0609030804020204" pitchFamily="49" charset="0"/>
              </a:rPr>
              <a:t>2</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gridDim</a:t>
            </a:r>
            <a:r>
              <a:rPr lang="en-US" sz="2000" dirty="0" err="1">
                <a:solidFill>
                  <a:srgbClr val="777777"/>
                </a:solidFill>
                <a:latin typeface="Menlo" panose="020B0609030804020204" pitchFamily="49" charset="0"/>
              </a:rPr>
              <a:t>.</a:t>
            </a:r>
            <a:r>
              <a:rPr lang="en-US" sz="2000" dirty="0" err="1">
                <a:solidFill>
                  <a:srgbClr val="7A3E9D"/>
                </a:solidFill>
                <a:latin typeface="Menlo" panose="020B0609030804020204" pitchFamily="49" charset="0"/>
              </a:rPr>
              <a:t>x</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9C5D27"/>
                </a:solidFill>
                <a:latin typeface="Menlo" panose="020B0609030804020204" pitchFamily="49" charset="0"/>
              </a:rPr>
              <a:t>0</a:t>
            </a:r>
            <a:r>
              <a:rPr lang="en-US" sz="2000" dirty="0">
                <a:solidFill>
                  <a:srgbClr val="777777"/>
                </a:solidFill>
                <a:latin typeface="Menlo" panose="020B0609030804020204" pitchFamily="49" charset="0"/>
              </a:rPr>
              <a:t>;</a:t>
            </a:r>
            <a:endParaRPr lang="en-US" sz="2000" dirty="0">
              <a:solidFill>
                <a:srgbClr val="4B69C6"/>
              </a:solidFill>
              <a:latin typeface="Menlo" panose="020B0609030804020204" pitchFamily="49" charset="0"/>
            </a:endParaRPr>
          </a:p>
          <a:p>
            <a:r>
              <a:rPr lang="en-US" sz="2000" dirty="0">
                <a:solidFill>
                  <a:srgbClr val="4B69C6"/>
                </a:solidFill>
                <a:latin typeface="Menlo" panose="020B0609030804020204" pitchFamily="49" charset="0"/>
              </a:rPr>
              <a:t>while</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&lt;</a:t>
            </a:r>
            <a:r>
              <a:rPr lang="en-US" sz="2000" dirty="0">
                <a:solidFill>
                  <a:srgbClr val="333333"/>
                </a:solidFill>
                <a:latin typeface="Menlo" panose="020B0609030804020204" pitchFamily="49" charset="0"/>
              </a:rPr>
              <a:t> n</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sdata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tid</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g_idata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g_idata</a:t>
            </a:r>
            <a:r>
              <a:rPr lang="en-US" sz="2000" dirty="0">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i</a:t>
            </a:r>
            <a:r>
              <a:rPr lang="en-US" sz="2000" dirty="0" err="1">
                <a:solidFill>
                  <a:srgbClr val="777777"/>
                </a:solidFill>
                <a:latin typeface="Menlo" panose="020B0609030804020204" pitchFamily="49" charset="0"/>
              </a:rPr>
              <a:t>+</a:t>
            </a:r>
            <a:r>
              <a:rPr lang="en-US" sz="2000" dirty="0" err="1">
                <a:solidFill>
                  <a:srgbClr val="333333"/>
                </a:solidFill>
                <a:latin typeface="Menlo" panose="020B0609030804020204" pitchFamily="49" charset="0"/>
              </a:rPr>
              <a:t>blockSize</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zh-CN" alt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i</a:t>
            </a:r>
            <a:r>
              <a:rPr lang="en-US" sz="2000" dirty="0">
                <a:solidFill>
                  <a:srgbClr val="333333"/>
                </a:solidFill>
                <a:latin typeface="Menlo" panose="020B0609030804020204" pitchFamily="49" charset="0"/>
              </a:rPr>
              <a:t> </a:t>
            </a:r>
            <a:r>
              <a:rPr lang="en-US" sz="2000" dirty="0">
                <a:solidFill>
                  <a:srgbClr val="777777"/>
                </a:solidFill>
                <a:latin typeface="Menlo" panose="020B0609030804020204" pitchFamily="49" charset="0"/>
              </a:rPr>
              <a:t>+=</a:t>
            </a:r>
            <a:r>
              <a:rPr lang="en-US" sz="2000" dirty="0">
                <a:solidFill>
                  <a:srgbClr val="333333"/>
                </a:solidFill>
                <a:latin typeface="Menlo" panose="020B0609030804020204" pitchFamily="49" charset="0"/>
              </a:rPr>
              <a:t> </a:t>
            </a:r>
            <a:r>
              <a:rPr lang="en-US" sz="2000" dirty="0" err="1">
                <a:solidFill>
                  <a:srgbClr val="333333"/>
                </a:solidFill>
                <a:latin typeface="Menlo" panose="020B0609030804020204" pitchFamily="49" charset="0"/>
              </a:rPr>
              <a:t>gridSize</a:t>
            </a:r>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dirty="0">
                <a:solidFill>
                  <a:srgbClr val="777777"/>
                </a:solidFill>
                <a:latin typeface="Menlo" panose="020B0609030804020204" pitchFamily="49" charset="0"/>
              </a:rPr>
              <a:t>}</a:t>
            </a:r>
            <a:endParaRPr lang="en-US" sz="2000" dirty="0">
              <a:solidFill>
                <a:srgbClr val="333333"/>
              </a:solidFill>
              <a:latin typeface="Menlo" panose="020B0609030804020204" pitchFamily="49" charset="0"/>
            </a:endParaRPr>
          </a:p>
          <a:p>
            <a:r>
              <a:rPr lang="en-US" sz="2000" b="1" dirty="0">
                <a:solidFill>
                  <a:srgbClr val="AA3731"/>
                </a:solidFill>
                <a:latin typeface="Menlo" panose="020B0609030804020204" pitchFamily="49" charset="0"/>
              </a:rPr>
              <a:t>__</a:t>
            </a:r>
            <a:r>
              <a:rPr lang="en-US" sz="2000" b="1" dirty="0" err="1">
                <a:solidFill>
                  <a:srgbClr val="AA3731"/>
                </a:solidFill>
                <a:latin typeface="Menlo" panose="020B0609030804020204" pitchFamily="49" charset="0"/>
              </a:rPr>
              <a:t>syncthreads</a:t>
            </a:r>
            <a:r>
              <a:rPr lang="en-US" sz="2000" dirty="0">
                <a:solidFill>
                  <a:srgbClr val="777777"/>
                </a:solidFill>
                <a:latin typeface="Menlo" panose="020B0609030804020204" pitchFamily="49" charset="0"/>
              </a:rPr>
              <a:t>();</a:t>
            </a:r>
            <a:endParaRPr lang="en-US" sz="2000"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50B04FB6-567B-F94E-9CA0-2C9FB2D767E5}"/>
              </a:ext>
            </a:extLst>
          </p:cNvPr>
          <p:cNvSpPr txBox="1"/>
          <p:nvPr/>
        </p:nvSpPr>
        <p:spPr>
          <a:xfrm>
            <a:off x="5463893" y="7045447"/>
            <a:ext cx="6955750" cy="830997"/>
          </a:xfrm>
          <a:prstGeom prst="rect">
            <a:avLst/>
          </a:prstGeom>
          <a:noFill/>
          <a:ln w="25400">
            <a:solidFill>
              <a:srgbClr val="C00000"/>
            </a:solidFill>
          </a:ln>
        </p:spPr>
        <p:txBody>
          <a:bodyPr wrap="none" rtlCol="0">
            <a:spAutoFit/>
          </a:bodyPr>
          <a:lstStyle/>
          <a:p>
            <a:r>
              <a:rPr lang="en-US" altLang="zh-CN" sz="2400" dirty="0" err="1">
                <a:solidFill>
                  <a:srgbClr val="C00000"/>
                </a:solidFill>
                <a:latin typeface="SimHei" panose="02010609060101010101" pitchFamily="49" charset="-122"/>
                <a:ea typeface="SimHei" panose="02010609060101010101" pitchFamily="49" charset="-122"/>
              </a:rPr>
              <a:t>i</a:t>
            </a:r>
            <a:r>
              <a:rPr lang="zh-CN" altLang="en-US" sz="2400" dirty="0">
                <a:solidFill>
                  <a:srgbClr val="C00000"/>
                </a:solidFill>
                <a:latin typeface="SimHei" panose="02010609060101010101" pitchFamily="49" charset="-122"/>
                <a:ea typeface="SimHei" panose="02010609060101010101" pitchFamily="49" charset="-122"/>
              </a:rPr>
              <a:t> </a:t>
            </a:r>
            <a:r>
              <a:rPr lang="en-US" altLang="zh-CN" sz="2400" dirty="0">
                <a:solidFill>
                  <a:srgbClr val="C00000"/>
                </a:solidFill>
                <a:latin typeface="SimHei" panose="02010609060101010101" pitchFamily="49" charset="-122"/>
                <a:ea typeface="SimHei" panose="02010609060101010101" pitchFamily="49" charset="-122"/>
              </a:rPr>
              <a:t>+=</a:t>
            </a:r>
            <a:r>
              <a:rPr lang="zh-CN" altLang="en-US" sz="2400" dirty="0">
                <a:solidFill>
                  <a:srgbClr val="C00000"/>
                </a:solidFill>
                <a:latin typeface="SimHei" panose="02010609060101010101" pitchFamily="49" charset="-122"/>
                <a:ea typeface="SimHei" panose="02010609060101010101" pitchFamily="49" charset="-122"/>
              </a:rPr>
              <a:t> </a:t>
            </a:r>
            <a:r>
              <a:rPr lang="en-US" altLang="zh-CN" sz="2400" dirty="0" err="1">
                <a:solidFill>
                  <a:srgbClr val="C00000"/>
                </a:solidFill>
                <a:latin typeface="SimHei" panose="02010609060101010101" pitchFamily="49" charset="-122"/>
                <a:ea typeface="SimHei" panose="02010609060101010101" pitchFamily="49" charset="-122"/>
              </a:rPr>
              <a:t>gridSize</a:t>
            </a:r>
            <a:r>
              <a:rPr lang="zh-CN" altLang="en-US" sz="2400" dirty="0">
                <a:solidFill>
                  <a:srgbClr val="C00000"/>
                </a:solidFill>
                <a:latin typeface="SimHei" panose="02010609060101010101" pitchFamily="49" charset="-122"/>
                <a:ea typeface="SimHei" panose="02010609060101010101" pitchFamily="49" charset="-122"/>
              </a:rPr>
              <a:t> 意味每个线程处理的内存不连续：</a:t>
            </a:r>
            <a:endParaRPr lang="en-US" altLang="zh-CN" sz="2400" dirty="0">
              <a:solidFill>
                <a:srgbClr val="C00000"/>
              </a:solidFill>
              <a:latin typeface="SimHei" panose="02010609060101010101" pitchFamily="49" charset="-122"/>
              <a:ea typeface="SimHei" panose="02010609060101010101" pitchFamily="49" charset="-122"/>
            </a:endParaRPr>
          </a:p>
          <a:p>
            <a:r>
              <a:rPr lang="zh-CN" altLang="en-US" sz="2400" dirty="0">
                <a:solidFill>
                  <a:srgbClr val="C00000"/>
                </a:solidFill>
                <a:latin typeface="SimHei" panose="02010609060101010101" pitchFamily="49" charset="-122"/>
                <a:ea typeface="SimHei" panose="02010609060101010101" pitchFamily="49" charset="-122"/>
              </a:rPr>
              <a:t>是否可以每个线程处理一段连续内存？</a:t>
            </a:r>
            <a:endParaRPr lang="en-US" sz="2400" dirty="0">
              <a:solidFill>
                <a:srgbClr val="C0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882240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11D-5637-4146-87E1-2E9587DACB85}"/>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4" name="Slide Number Placeholder 3">
            <a:extLst>
              <a:ext uri="{FF2B5EF4-FFF2-40B4-BE49-F238E27FC236}">
                <a16:creationId xmlns:a16="http://schemas.microsoft.com/office/drawing/2014/main" id="{41748E83-9A0B-E340-B137-BE508F5D9BD5}"/>
              </a:ext>
            </a:extLst>
          </p:cNvPr>
          <p:cNvSpPr>
            <a:spLocks noGrp="1"/>
          </p:cNvSpPr>
          <p:nvPr>
            <p:ph type="sldNum" sz="quarter" idx="12"/>
          </p:nvPr>
        </p:nvSpPr>
        <p:spPr/>
        <p:txBody>
          <a:bodyPr/>
          <a:lstStyle/>
          <a:p>
            <a:pPr>
              <a:defRPr/>
            </a:pPr>
            <a:fld id="{CA40A734-EF3B-425E-9970-80954DDB0807}" type="slidenum">
              <a:rPr lang="zh-CN" altLang="en-US" smtClean="0"/>
              <a:pPr>
                <a:defRPr/>
              </a:pPr>
              <a:t>82</a:t>
            </a:fld>
            <a:endParaRPr lang="zh-CN" altLang="en-US"/>
          </a:p>
        </p:txBody>
      </p:sp>
      <p:pic>
        <p:nvPicPr>
          <p:cNvPr id="3" name="Picture 2">
            <a:extLst>
              <a:ext uri="{FF2B5EF4-FFF2-40B4-BE49-F238E27FC236}">
                <a16:creationId xmlns:a16="http://schemas.microsoft.com/office/drawing/2014/main" id="{292C5A93-D25E-8946-8EC3-F445D7357685}"/>
              </a:ext>
            </a:extLst>
          </p:cNvPr>
          <p:cNvPicPr>
            <a:picLocks noChangeAspect="1"/>
          </p:cNvPicPr>
          <p:nvPr/>
        </p:nvPicPr>
        <p:blipFill>
          <a:blip r:embed="rId2"/>
          <a:stretch>
            <a:fillRect/>
          </a:stretch>
        </p:blipFill>
        <p:spPr>
          <a:xfrm>
            <a:off x="1842592" y="1090464"/>
            <a:ext cx="10649644" cy="6970462"/>
          </a:xfrm>
          <a:prstGeom prst="rect">
            <a:avLst/>
          </a:prstGeom>
        </p:spPr>
      </p:pic>
    </p:spTree>
    <p:extLst>
      <p:ext uri="{BB962C8B-B14F-4D97-AF65-F5344CB8AC3E}">
        <p14:creationId xmlns:p14="http://schemas.microsoft.com/office/powerpoint/2010/main" val="703108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6278-0FBD-674A-8596-7DFFD4D23DDB}"/>
              </a:ext>
            </a:extLst>
          </p:cNvPr>
          <p:cNvSpPr>
            <a:spLocks noGrp="1"/>
          </p:cNvSpPr>
          <p:nvPr>
            <p:ph type="title"/>
          </p:nvPr>
        </p:nvSpPr>
        <p:spPr/>
        <p:txBody>
          <a:bodyPr>
            <a:normAutofit fontScale="90000"/>
          </a:bodyPr>
          <a:lstStyle/>
          <a:p>
            <a:r>
              <a:rPr lang="zh-CN" altLang="en-US" dirty="0"/>
              <a:t>优化举例：并行归约</a:t>
            </a:r>
            <a:endParaRPr lang="en-US" dirty="0"/>
          </a:p>
        </p:txBody>
      </p:sp>
      <p:sp>
        <p:nvSpPr>
          <p:cNvPr id="4" name="Slide Number Placeholder 3">
            <a:extLst>
              <a:ext uri="{FF2B5EF4-FFF2-40B4-BE49-F238E27FC236}">
                <a16:creationId xmlns:a16="http://schemas.microsoft.com/office/drawing/2014/main" id="{05325BD8-F9BB-8945-94D5-B731A4AA90A8}"/>
              </a:ext>
            </a:extLst>
          </p:cNvPr>
          <p:cNvSpPr>
            <a:spLocks noGrp="1"/>
          </p:cNvSpPr>
          <p:nvPr>
            <p:ph type="sldNum" sz="quarter" idx="12"/>
          </p:nvPr>
        </p:nvSpPr>
        <p:spPr/>
        <p:txBody>
          <a:bodyPr/>
          <a:lstStyle/>
          <a:p>
            <a:pPr>
              <a:defRPr/>
            </a:pPr>
            <a:fld id="{CA40A734-EF3B-425E-9970-80954DDB0807}" type="slidenum">
              <a:rPr lang="zh-CN" altLang="en-US" smtClean="0"/>
              <a:pPr>
                <a:defRPr/>
              </a:pPr>
              <a:t>83</a:t>
            </a:fld>
            <a:endParaRPr lang="zh-CN" altLang="en-US"/>
          </a:p>
        </p:txBody>
      </p:sp>
      <p:pic>
        <p:nvPicPr>
          <p:cNvPr id="5" name="Picture 4">
            <a:extLst>
              <a:ext uri="{FF2B5EF4-FFF2-40B4-BE49-F238E27FC236}">
                <a16:creationId xmlns:a16="http://schemas.microsoft.com/office/drawing/2014/main" id="{4DF19030-EA5C-164F-A49C-CD548F0A3935}"/>
              </a:ext>
            </a:extLst>
          </p:cNvPr>
          <p:cNvPicPr>
            <a:picLocks noChangeAspect="1"/>
          </p:cNvPicPr>
          <p:nvPr/>
        </p:nvPicPr>
        <p:blipFill>
          <a:blip r:embed="rId2"/>
          <a:stretch>
            <a:fillRect/>
          </a:stretch>
        </p:blipFill>
        <p:spPr>
          <a:xfrm>
            <a:off x="1914600" y="1128976"/>
            <a:ext cx="7247800" cy="6717722"/>
          </a:xfrm>
          <a:prstGeom prst="rect">
            <a:avLst/>
          </a:prstGeom>
        </p:spPr>
      </p:pic>
      <p:pic>
        <p:nvPicPr>
          <p:cNvPr id="6" name="Picture 5">
            <a:extLst>
              <a:ext uri="{FF2B5EF4-FFF2-40B4-BE49-F238E27FC236}">
                <a16:creationId xmlns:a16="http://schemas.microsoft.com/office/drawing/2014/main" id="{D62D6217-50EC-3447-9D5A-6288AD084B85}"/>
              </a:ext>
            </a:extLst>
          </p:cNvPr>
          <p:cNvPicPr>
            <a:picLocks noChangeAspect="1"/>
          </p:cNvPicPr>
          <p:nvPr/>
        </p:nvPicPr>
        <p:blipFill>
          <a:blip r:embed="rId3"/>
          <a:stretch>
            <a:fillRect/>
          </a:stretch>
        </p:blipFill>
        <p:spPr>
          <a:xfrm>
            <a:off x="9619456" y="2246287"/>
            <a:ext cx="2984500" cy="4483100"/>
          </a:xfrm>
          <a:prstGeom prst="rect">
            <a:avLst/>
          </a:prstGeom>
        </p:spPr>
      </p:pic>
    </p:spTree>
    <p:extLst>
      <p:ext uri="{BB962C8B-B14F-4D97-AF65-F5344CB8AC3E}">
        <p14:creationId xmlns:p14="http://schemas.microsoft.com/office/powerpoint/2010/main" val="42450780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256F-D3AF-0A4C-99ED-EB74189B9DCB}"/>
              </a:ext>
            </a:extLst>
          </p:cNvPr>
          <p:cNvSpPr>
            <a:spLocks noGrp="1"/>
          </p:cNvSpPr>
          <p:nvPr>
            <p:ph type="title"/>
          </p:nvPr>
        </p:nvSpPr>
        <p:spPr/>
        <p:txBody>
          <a:bodyPr>
            <a:normAutofit fontScale="90000"/>
          </a:bodyPr>
          <a:lstStyle/>
          <a:p>
            <a:r>
              <a:rPr lang="en-US" altLang="zh-CN" dirty="0"/>
              <a:t>CUDA</a:t>
            </a:r>
            <a:r>
              <a:rPr lang="zh-CN" altLang="en-US" dirty="0"/>
              <a:t>性能优化小结</a:t>
            </a:r>
            <a:endParaRPr lang="en-US" dirty="0"/>
          </a:p>
        </p:txBody>
      </p:sp>
      <p:sp>
        <p:nvSpPr>
          <p:cNvPr id="3" name="Content Placeholder 2">
            <a:extLst>
              <a:ext uri="{FF2B5EF4-FFF2-40B4-BE49-F238E27FC236}">
                <a16:creationId xmlns:a16="http://schemas.microsoft.com/office/drawing/2014/main" id="{200247F4-0C58-E147-8E17-C966EB9A0B00}"/>
              </a:ext>
            </a:extLst>
          </p:cNvPr>
          <p:cNvSpPr>
            <a:spLocks noGrp="1"/>
          </p:cNvSpPr>
          <p:nvPr>
            <p:ph idx="1"/>
          </p:nvPr>
        </p:nvSpPr>
        <p:spPr/>
        <p:txBody>
          <a:bodyPr/>
          <a:lstStyle/>
          <a:p>
            <a:r>
              <a:rPr lang="zh-CN" altLang="en-US" dirty="0"/>
              <a:t>影响</a:t>
            </a:r>
            <a:r>
              <a:rPr lang="en-US" altLang="zh-CN" dirty="0"/>
              <a:t>CUDA</a:t>
            </a:r>
            <a:r>
              <a:rPr lang="zh-CN" altLang="en-US" dirty="0"/>
              <a:t>程序的关键因素</a:t>
            </a:r>
            <a:endParaRPr lang="en-US" altLang="zh-CN" dirty="0"/>
          </a:p>
          <a:p>
            <a:pPr lvl="1"/>
            <a:r>
              <a:rPr lang="zh-CN" altLang="en-US" dirty="0"/>
              <a:t>内存对齐与合并访问</a:t>
            </a:r>
            <a:endParaRPr lang="en-US" altLang="zh-CN" dirty="0"/>
          </a:p>
          <a:p>
            <a:pPr lvl="1"/>
            <a:r>
              <a:rPr lang="zh-CN" altLang="en-US" dirty="0"/>
              <a:t>分支分化</a:t>
            </a:r>
            <a:endParaRPr lang="en-US" altLang="zh-CN" dirty="0"/>
          </a:p>
          <a:p>
            <a:pPr lvl="1"/>
            <a:r>
              <a:rPr lang="zh-CN" altLang="en-US" dirty="0"/>
              <a:t>存储体冲突</a:t>
            </a:r>
            <a:endParaRPr lang="en-US" altLang="zh-CN" dirty="0"/>
          </a:p>
          <a:p>
            <a:pPr lvl="1"/>
            <a:r>
              <a:rPr lang="zh-CN" altLang="en-US" dirty="0"/>
              <a:t>掩盖演示</a:t>
            </a:r>
            <a:endParaRPr lang="en-US" altLang="zh-CN" dirty="0"/>
          </a:p>
          <a:p>
            <a:r>
              <a:rPr lang="zh-CN" altLang="en-US" dirty="0"/>
              <a:t>优化策略</a:t>
            </a:r>
            <a:endParaRPr lang="en-US" altLang="zh-CN" dirty="0"/>
          </a:p>
          <a:p>
            <a:pPr lvl="1"/>
            <a:r>
              <a:rPr lang="zh-CN" altLang="en-US" dirty="0"/>
              <a:t>设定合适的目标：内存、计算、指令开销</a:t>
            </a:r>
            <a:endParaRPr lang="en-US" altLang="zh-CN" dirty="0"/>
          </a:p>
          <a:p>
            <a:pPr lvl="1"/>
            <a:r>
              <a:rPr lang="zh-CN" altLang="en-US" dirty="0"/>
              <a:t>了解硬件：选用合适的策略</a:t>
            </a:r>
            <a:r>
              <a:rPr lang="en-US" altLang="zh-CN" dirty="0"/>
              <a:t>/</a:t>
            </a:r>
            <a:r>
              <a:rPr lang="zh-CN" altLang="en-US" dirty="0"/>
              <a:t>参数</a:t>
            </a:r>
            <a:endParaRPr lang="en-US" altLang="zh-CN" dirty="0"/>
          </a:p>
          <a:p>
            <a:pPr lvl="1"/>
            <a:r>
              <a:rPr lang="zh-CN" altLang="en-US" dirty="0"/>
              <a:t>优化占用率</a:t>
            </a:r>
            <a:endParaRPr lang="en-US" altLang="zh-CN" dirty="0"/>
          </a:p>
          <a:p>
            <a:pPr lvl="1"/>
            <a:r>
              <a:rPr lang="zh-CN" altLang="en-US" dirty="0"/>
              <a:t>选择性地应用串行程序的优化策略</a:t>
            </a:r>
            <a:endParaRPr lang="en-US" altLang="zh-CN" dirty="0"/>
          </a:p>
        </p:txBody>
      </p:sp>
      <p:sp>
        <p:nvSpPr>
          <p:cNvPr id="4" name="Slide Number Placeholder 3">
            <a:extLst>
              <a:ext uri="{FF2B5EF4-FFF2-40B4-BE49-F238E27FC236}">
                <a16:creationId xmlns:a16="http://schemas.microsoft.com/office/drawing/2014/main" id="{BFC71786-98BA-4241-9E96-A17BD4622561}"/>
              </a:ext>
            </a:extLst>
          </p:cNvPr>
          <p:cNvSpPr>
            <a:spLocks noGrp="1"/>
          </p:cNvSpPr>
          <p:nvPr>
            <p:ph type="sldNum" sz="quarter" idx="12"/>
          </p:nvPr>
        </p:nvSpPr>
        <p:spPr/>
        <p:txBody>
          <a:bodyPr/>
          <a:lstStyle/>
          <a:p>
            <a:pPr>
              <a:defRPr/>
            </a:pPr>
            <a:fld id="{CA40A734-EF3B-425E-9970-80954DDB0807}" type="slidenum">
              <a:rPr lang="zh-CN" altLang="en-US" smtClean="0"/>
              <a:pPr>
                <a:defRPr/>
              </a:pPr>
              <a:t>84</a:t>
            </a:fld>
            <a:endParaRPr lang="zh-CN" altLang="en-US"/>
          </a:p>
        </p:txBody>
      </p:sp>
    </p:spTree>
    <p:extLst>
      <p:ext uri="{BB962C8B-B14F-4D97-AF65-F5344CB8AC3E}">
        <p14:creationId xmlns:p14="http://schemas.microsoft.com/office/powerpoint/2010/main" val="37040726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840">
                <a:solidFill>
                  <a:schemeClr val="tx1"/>
                </a:solidFill>
                <a:latin typeface="Calibri" panose="020F0502020204030204" pitchFamily="34" charset="0"/>
                <a:ea typeface="宋体" panose="02010600030101010101" pitchFamily="2" charset="-122"/>
              </a:defRPr>
            </a:lvl1pPr>
            <a:lvl2pPr marL="891467" indent="-342872">
              <a:spcBef>
                <a:spcPct val="20000"/>
              </a:spcBef>
              <a:buFont typeface="Arial" panose="020B0604020202020204" pitchFamily="34" charset="0"/>
              <a:buChar char="–"/>
              <a:defRPr sz="3360">
                <a:solidFill>
                  <a:schemeClr val="tx1"/>
                </a:solidFill>
                <a:latin typeface="Calibri" panose="020F0502020204030204" pitchFamily="34" charset="0"/>
                <a:ea typeface="宋体" panose="02010600030101010101" pitchFamily="2" charset="-122"/>
              </a:defRPr>
            </a:lvl2pPr>
            <a:lvl3pPr marL="1371488" indent="-274299">
              <a:spcBef>
                <a:spcPct val="20000"/>
              </a:spcBef>
              <a:buFont typeface="Arial" panose="020B0604020202020204" pitchFamily="34" charset="0"/>
              <a:buChar char="•"/>
              <a:defRPr sz="2880">
                <a:solidFill>
                  <a:schemeClr val="tx1"/>
                </a:solidFill>
                <a:latin typeface="Calibri" panose="020F0502020204030204" pitchFamily="34" charset="0"/>
                <a:ea typeface="宋体" panose="02010600030101010101" pitchFamily="2" charset="-122"/>
              </a:defRPr>
            </a:lvl3pPr>
            <a:lvl4pPr marL="1920085" indent="-274299">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468677" indent="-274299">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3017272"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3565867"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4114462"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4663058" indent="-274299"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5C37259-17AB-4033-9296-718E8806D94A}" type="slidenum">
              <a:rPr lang="zh-CN" altLang="en-US" sz="1440">
                <a:solidFill>
                  <a:srgbClr val="898989"/>
                </a:solidFill>
              </a:rPr>
              <a:pPr>
                <a:spcBef>
                  <a:spcPct val="0"/>
                </a:spcBef>
                <a:buFontTx/>
                <a:buNone/>
              </a:pPr>
              <a:t>85</a:t>
            </a:fld>
            <a:endParaRPr lang="zh-CN" altLang="en-US" sz="1440">
              <a:solidFill>
                <a:srgbClr val="898989"/>
              </a:solidFill>
            </a:endParaRPr>
          </a:p>
        </p:txBody>
      </p:sp>
      <p:sp>
        <p:nvSpPr>
          <p:cNvPr id="34820" name="TextBox 4"/>
          <p:cNvSpPr txBox="1">
            <a:spLocks noChangeArrowheads="1"/>
          </p:cNvSpPr>
          <p:nvPr/>
        </p:nvSpPr>
        <p:spPr bwMode="auto">
          <a:xfrm>
            <a:off x="0" y="3245022"/>
            <a:ext cx="14630399" cy="941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9718" tIns="54859" rIns="109718" bIns="54859">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5400" b="1" dirty="0">
                <a:solidFill>
                  <a:srgbClr val="C00000"/>
                </a:solidFill>
                <a:latin typeface="Times New Roman" panose="02020603050405020304" pitchFamily="18" charset="0"/>
                <a:ea typeface="华文楷体" panose="02010600040101010101" pitchFamily="2" charset="-122"/>
              </a:rPr>
              <a:t>Questions?</a:t>
            </a:r>
            <a:endParaRPr lang="zh-CN" altLang="en-US" sz="5400" b="1" dirty="0">
              <a:solidFill>
                <a:srgbClr val="C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4AC1-8A4D-8A4B-B987-50209BDB94F9}"/>
              </a:ext>
            </a:extLst>
          </p:cNvPr>
          <p:cNvSpPr>
            <a:spLocks noGrp="1"/>
          </p:cNvSpPr>
          <p:nvPr>
            <p:ph type="title"/>
          </p:nvPr>
        </p:nvSpPr>
        <p:spPr/>
        <p:txBody>
          <a:bodyPr>
            <a:noAutofit/>
          </a:bodyPr>
          <a:lstStyle/>
          <a:p>
            <a:r>
              <a:rPr lang="zh-CN" altLang="en-US" sz="4400" dirty="0"/>
              <a:t>课程提纲</a:t>
            </a:r>
            <a:endParaRPr lang="en-US" sz="4400" dirty="0"/>
          </a:p>
        </p:txBody>
      </p:sp>
      <p:sp>
        <p:nvSpPr>
          <p:cNvPr id="3" name="Content Placeholder 2">
            <a:extLst>
              <a:ext uri="{FF2B5EF4-FFF2-40B4-BE49-F238E27FC236}">
                <a16:creationId xmlns:a16="http://schemas.microsoft.com/office/drawing/2014/main" id="{9528393F-ACCE-A245-8B6B-2E3483127D38}"/>
              </a:ext>
            </a:extLst>
          </p:cNvPr>
          <p:cNvSpPr>
            <a:spLocks noGrp="1"/>
          </p:cNvSpPr>
          <p:nvPr>
            <p:ph idx="1"/>
          </p:nvPr>
        </p:nvSpPr>
        <p:spPr/>
        <p:txBody>
          <a:bodyPr/>
          <a:lstStyle/>
          <a:p>
            <a:r>
              <a:rPr lang="ja-JP" altLang="en-US"/>
              <a:t>引言</a:t>
            </a:r>
            <a:endParaRPr lang="en-US" altLang="zh-CN" dirty="0"/>
          </a:p>
          <a:p>
            <a:r>
              <a:rPr lang="zh-CN" altLang="en-US" dirty="0">
                <a:solidFill>
                  <a:srgbClr val="C00000"/>
                </a:solidFill>
              </a:rPr>
              <a:t>优化全局内存访问</a:t>
            </a:r>
            <a:endParaRPr lang="en-US" altLang="zh-CN" dirty="0">
              <a:solidFill>
                <a:srgbClr val="C00000"/>
              </a:solidFill>
            </a:endParaRPr>
          </a:p>
          <a:p>
            <a:r>
              <a:rPr lang="zh-CN" altLang="en-US" dirty="0"/>
              <a:t>其他优化方法</a:t>
            </a:r>
            <a:endParaRPr lang="en-US" altLang="zh-CN" dirty="0"/>
          </a:p>
          <a:p>
            <a:r>
              <a:rPr lang="zh-CN" altLang="en-US" dirty="0"/>
              <a:t>优化实例</a:t>
            </a:r>
          </a:p>
        </p:txBody>
      </p:sp>
      <p:sp>
        <p:nvSpPr>
          <p:cNvPr id="4" name="Slide Number Placeholder 3">
            <a:extLst>
              <a:ext uri="{FF2B5EF4-FFF2-40B4-BE49-F238E27FC236}">
                <a16:creationId xmlns:a16="http://schemas.microsoft.com/office/drawing/2014/main" id="{91D99D3D-53E6-3448-B283-3FDB4079A8E9}"/>
              </a:ext>
            </a:extLst>
          </p:cNvPr>
          <p:cNvSpPr>
            <a:spLocks noGrp="1"/>
          </p:cNvSpPr>
          <p:nvPr>
            <p:ph type="sldNum" sz="quarter" idx="12"/>
          </p:nvPr>
        </p:nvSpPr>
        <p:spPr/>
        <p:txBody>
          <a:bodyPr/>
          <a:lstStyle/>
          <a:p>
            <a:pPr>
              <a:defRPr/>
            </a:pPr>
            <a:fld id="{CA40A734-EF3B-425E-9970-80954DDB0807}" type="slidenum">
              <a:rPr lang="zh-CN" altLang="en-US" smtClean="0"/>
              <a:pPr>
                <a:defRPr/>
              </a:pPr>
              <a:t>9</a:t>
            </a:fld>
            <a:endParaRPr lang="zh-CN" altLang="en-US"/>
          </a:p>
        </p:txBody>
      </p:sp>
    </p:spTree>
    <p:extLst>
      <p:ext uri="{BB962C8B-B14F-4D97-AF65-F5344CB8AC3E}">
        <p14:creationId xmlns:p14="http://schemas.microsoft.com/office/powerpoint/2010/main" val="30050750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33829</TotalTime>
  <Words>7599</Words>
  <Application>Microsoft Office PowerPoint</Application>
  <PresentationFormat>自定义</PresentationFormat>
  <Paragraphs>992</Paragraphs>
  <Slides>85</Slides>
  <Notes>12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85</vt:i4>
      </vt:variant>
    </vt:vector>
  </HeadingPairs>
  <TitlesOfParts>
    <vt:vector size="101" baseType="lpstr">
      <vt:lpstr>AdvP6F00</vt:lpstr>
      <vt:lpstr>Arial Unicode MS</vt:lpstr>
      <vt:lpstr>Helvetica Neue</vt:lpstr>
      <vt:lpstr>Lantinghei SC Heavy</vt:lpstr>
      <vt:lpstr>Menlo</vt:lpstr>
      <vt:lpstr>Söhne</vt:lpstr>
      <vt:lpstr>SimHei</vt:lpstr>
      <vt:lpstr>KaiTi</vt:lpstr>
      <vt:lpstr>微软雅黑</vt:lpstr>
      <vt:lpstr>微软雅黑</vt:lpstr>
      <vt:lpstr>Arial</vt:lpstr>
      <vt:lpstr>Arial Black</vt:lpstr>
      <vt:lpstr>Calibri</vt:lpstr>
      <vt:lpstr>Cambria Math</vt:lpstr>
      <vt:lpstr>Times New Roman</vt:lpstr>
      <vt:lpstr>Office 主题​​</vt:lpstr>
      <vt:lpstr>PowerPoint 演示文稿</vt:lpstr>
      <vt:lpstr>课程提纲</vt:lpstr>
      <vt:lpstr>引言</vt:lpstr>
      <vt:lpstr>引言</vt:lpstr>
      <vt:lpstr>引言</vt:lpstr>
      <vt:lpstr>引言</vt:lpstr>
      <vt:lpstr>引言</vt:lpstr>
      <vt:lpstr>引言</vt:lpstr>
      <vt:lpstr>课程提纲</vt:lpstr>
      <vt:lpstr>性能相关知识回顾</vt:lpstr>
      <vt:lpstr>性能相关知识回顾</vt:lpstr>
      <vt:lpstr>性能相关知识回顾</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优化全局内存访问</vt:lpstr>
      <vt:lpstr>课程提纲</vt:lpstr>
      <vt:lpstr>优化占用率</vt:lpstr>
      <vt:lpstr>优化占用率</vt:lpstr>
      <vt:lpstr>优化占用率</vt:lpstr>
      <vt:lpstr>优化占用率</vt:lpstr>
      <vt:lpstr>选择合适的线程块大小</vt:lpstr>
      <vt:lpstr>降低分支中的工作量</vt:lpstr>
      <vt:lpstr>降低分支中的工作量</vt:lpstr>
      <vt:lpstr>串行程序优化方法也可能适用</vt:lpstr>
      <vt:lpstr>串行程序优化方法也可能适用</vt:lpstr>
      <vt:lpstr>参考</vt:lpstr>
      <vt:lpstr>课程提纲</vt:lpstr>
      <vt:lpstr>优化举例：矩阵转置</vt:lpstr>
      <vt:lpstr>优化举例：矩阵转置</vt:lpstr>
      <vt:lpstr>优化举例：矩阵转置</vt:lpstr>
      <vt:lpstr>优化举例：矩阵转置</vt:lpstr>
      <vt:lpstr>优化举例：矩阵转置</vt:lpstr>
      <vt:lpstr>优化举例：矩阵转置</vt:lpstr>
      <vt:lpstr>优化举例：矩阵转置</vt:lpstr>
      <vt:lpstr>优化举例：矩阵转置</vt:lpstr>
      <vt:lpstr>优化举例：矩阵转置</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优化举例：并行归约</vt:lpstr>
      <vt:lpstr>CUDA性能优化小结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abc</dc:creator>
  <cp:lastModifiedBy>Jones Wong</cp:lastModifiedBy>
  <cp:revision>1198</cp:revision>
  <cp:lastPrinted>2019-04-02T10:38:16Z</cp:lastPrinted>
  <dcterms:created xsi:type="dcterms:W3CDTF">2016-04-18T09:33:21Z</dcterms:created>
  <dcterms:modified xsi:type="dcterms:W3CDTF">2024-05-27T10:52:09Z</dcterms:modified>
</cp:coreProperties>
</file>